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  <p:sldMasterId id="2147483725" r:id="rId4"/>
    <p:sldMasterId id="2147483727" r:id="rId5"/>
  </p:sldMasterIdLst>
  <p:notesMasterIdLst>
    <p:notesMasterId r:id="rId17"/>
  </p:notesMasterIdLst>
  <p:sldIdLst>
    <p:sldId id="1117" r:id="rId6"/>
    <p:sldId id="1172" r:id="rId7"/>
    <p:sldId id="340" r:id="rId8"/>
    <p:sldId id="896" r:id="rId9"/>
    <p:sldId id="1348" r:id="rId10"/>
    <p:sldId id="1352" r:id="rId11"/>
    <p:sldId id="1351" r:id="rId12"/>
    <p:sldId id="1239" r:id="rId13"/>
    <p:sldId id="1349" r:id="rId14"/>
    <p:sldId id="1350" r:id="rId15"/>
    <p:sldId id="1353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3300"/>
    <a:srgbClr val="981904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68" autoAdjust="0"/>
    <p:restoredTop sz="95118" autoAdjust="0"/>
  </p:normalViewPr>
  <p:slideViewPr>
    <p:cSldViewPr snapToGrid="0">
      <p:cViewPr varScale="1">
        <p:scale>
          <a:sx n="78" d="100"/>
          <a:sy n="78" d="100"/>
        </p:scale>
        <p:origin x="852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745CD-C182-4AE3-9454-596977C3D707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25932-37E8-426C-93E2-C8D92E3C4FF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955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7A75A1-41F3-4DD0-A7E1-C883D5218BF6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1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ctrTitle"/>
          </p:nvPr>
        </p:nvSpPr>
        <p:spPr>
          <a:xfrm>
            <a:off x="605367" y="2266950"/>
            <a:ext cx="6161617" cy="1162050"/>
          </a:xfrm>
        </p:spPr>
        <p:txBody>
          <a:bodyPr anchor="b"/>
          <a:lstStyle>
            <a:lvl1pPr>
              <a:defRPr sz="3600" smtClean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5367" y="3627439"/>
            <a:ext cx="6170084" cy="534987"/>
          </a:xfrm>
        </p:spPr>
        <p:txBody>
          <a:bodyPr/>
          <a:lstStyle>
            <a:lvl1pPr>
              <a:defRPr sz="2600" smtClean="0">
                <a:effectLst/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614559"/>
      </p:ext>
    </p:extLst>
  </p:cSld>
  <p:clrMapOvr>
    <a:masterClrMapping/>
  </p:clrMapOvr>
  <p:transition spd="med"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82FFF-B8F6-4B72-873D-B1D838DE6F81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14511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E253-7FBC-4DBF-9E9E-0FE3DEDB691A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74962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5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089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78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74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02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96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1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52A81-9659-4E96-A9DF-9F7A7DAA7EA1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1554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072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97FE-BDD1-1AA3-9C8E-EB8ACE4D2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D67BA-D3F2-D620-711E-B590D538F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1D97A-F1CF-EF17-1D3A-2DB0DA6E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1CC14-C291-8C6C-05A7-77A82DF8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3992E-9822-F792-86A0-19B27D2A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498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28CD-A58D-5CFB-4773-AD6329B2D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2E298-0009-4B95-A325-A571CA94F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7B6CD-D0EA-AB27-F191-4FD7424A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151E8-835D-F125-4F05-3698F78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0191A-1CD7-759A-FEF0-9074653D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7382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7088-B392-5CDC-1DC5-D6D6A152F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679F43-2438-0EC5-95CB-986599E86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0C98E-1642-5B9F-2277-C1275680E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FE247-2806-D4A6-7D72-072C3053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2D358-7509-7966-1C12-B552CD07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04662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F610-5EEB-712D-1201-C79F0E973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9EAE-A518-9211-E53E-CD92D7C4D9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5FCA9-F611-B116-CF44-B23C766FE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BAFF4-8051-9F59-DB40-A470639B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A3B04-F785-74A4-46A1-34756E36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888DD-58F4-DDEB-1E97-99F6DE70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9232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D9594-69BD-2D8F-613F-C9B4C9C8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F6DB-98A9-B200-94D1-56E044668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0DB50-D77B-482B-CE45-4EB20283E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8F5157-D7EE-09AA-059E-1B70BD06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8468B-BB82-FBC2-E8FA-4537DDA7E8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B9B84-28C5-4CB2-CF04-44816B1C9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B7FA9B-9CA0-5C56-FE56-ACE889D6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0A55AB-EBDC-35F7-EB08-D81BF85A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0118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D699-528A-32F1-E38F-A3EAA7E0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1448B-6A17-5F4B-0D4D-B0774B48F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A9CE2-4527-F0B0-52DB-D0B47996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493FC-37CA-F81E-F5BC-F8FF5BEF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9382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4FC47A-6112-CB09-5E2A-31843B62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BDB01-616E-BF93-7202-F646F9263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07ECD-CE99-0245-8A78-58E827BA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4173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4F85-5959-EF21-587D-10FD5D63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62DBD-B921-527B-156D-8B63CE622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A5C4E-EA41-FFA3-66B2-8AD8349DE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37B81-B80C-BB67-6D03-A3C586F9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CE7DA-FFD1-2CDB-FFBE-4476462AA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EEB40-926C-07DB-B0B9-B763DA76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6579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50D4C-299D-D8C5-DF91-B78D2754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5EDF77-2D76-3A3E-81F8-917077C11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38D03-E595-2522-6C92-FE31CB8D7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453A8-E4D9-1193-6BAE-BCA71480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4F785-DCE0-7B97-C20D-75AA18EC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0E934-C43D-D970-BB70-3D27B8B1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268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ADC0-24E8-4B03-9CEC-CE0D835AF45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8768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94C7-B04A-3D1E-9D88-FA5E060BC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6EA4F-538B-1637-4189-105C954A8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C9ADE-7594-0E38-6FF5-A2565C6B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4C812-0184-2F2A-D61A-017FBE05A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DB368-E0C5-7CFC-FD14-23565A6A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9471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0B6AFA-CCFD-E755-8F1E-944D963EE2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C7CCD7-D7F7-E311-5209-32B100494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CF35-46F0-B186-0713-8F0FD25A7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99485-6C31-11C7-4831-1784737CF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72C97-732D-33CC-DBFE-05056133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917856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0851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0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13FFE-9280-42FA-91E4-1527B3EA773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922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F5EDB-D426-46F0-BDA4-B83E8DCE360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39047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C35B5-E42D-4453-8F2D-C09AA833B0D1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0776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17B6D-B632-42C8-B792-CAB69532873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5209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83891-962B-4F62-B4EF-A62FBF5F4D75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5068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87B8-B73A-4E85-9AD1-37E7E67EC4B5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1456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5368" y="341314"/>
            <a:ext cx="11586633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5367" y="2247900"/>
            <a:ext cx="11455400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9351" y="6330951"/>
            <a:ext cx="75141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025688-53B2-4F5B-8AD4-25CCEE9020CF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92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defRPr sz="2200" b="1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+mn-ea"/>
          <a:cs typeface="+mn-cs"/>
        </a:defRPr>
      </a:lvl1pPr>
      <a:lvl2pPr marL="268288" indent="-2667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è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550863" indent="-2809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820738" indent="-2682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062038" indent="-2397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9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2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240E65-23BE-4D0B-116C-2D7CB973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s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C1323-8057-CC23-096E-E3A195DA4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ED94C-271D-B72F-AF40-25EBFC8F6C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3644-87BE-4368-BF6C-EF2797EBD8A6}" type="datetimeFigureOut">
              <a:rPr lang="es-AR" smtClean="0"/>
              <a:t>28/11/2023</a:t>
            </a:fld>
            <a:endParaRPr lang="es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D9196-3D19-CDBD-8C22-A13CED9F5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4BCD6-3870-1DD1-6125-7C1E2D8DA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509C6-3A4F-456A-B012-4C0826545E6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926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74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561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9823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-118532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1977373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743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561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0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bg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C84BD41D-CB7F-4065-BC3D-DD961050D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/>
          <a:stretch/>
        </p:blipFill>
        <p:spPr bwMode="auto">
          <a:xfrm>
            <a:off x="1625093" y="203000"/>
            <a:ext cx="8941814" cy="4167037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id="{AB3A9CD6-6211-43AE-82E3-46DC917BDB24}"/>
              </a:ext>
            </a:extLst>
          </p:cNvPr>
          <p:cNvSpPr txBox="1"/>
          <p:nvPr/>
        </p:nvSpPr>
        <p:spPr>
          <a:xfrm rot="16200000">
            <a:off x="-2937526" y="3228945"/>
            <a:ext cx="6858000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REDISEÑO DE LA CARRERA DE IA</a:t>
            </a:r>
          </a:p>
        </p:txBody>
      </p:sp>
      <p:sp>
        <p:nvSpPr>
          <p:cNvPr id="9" name="Flecha: hacia abajo 6">
            <a:extLst>
              <a:ext uri="{FF2B5EF4-FFF2-40B4-BE49-F238E27FC236}">
                <a16:creationId xmlns:a16="http://schemas.microsoft.com/office/drawing/2014/main" id="{2D00D2EA-3B8B-439B-8837-495DC8C7182E}"/>
              </a:ext>
            </a:extLst>
          </p:cNvPr>
          <p:cNvSpPr/>
          <p:nvPr/>
        </p:nvSpPr>
        <p:spPr>
          <a:xfrm>
            <a:off x="898051" y="0"/>
            <a:ext cx="707888" cy="68580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3">
            <a:extLst>
              <a:ext uri="{FF2B5EF4-FFF2-40B4-BE49-F238E27FC236}">
                <a16:creationId xmlns:a16="http://schemas.microsoft.com/office/drawing/2014/main" id="{873B2D2F-385E-490D-9607-E8B3BB66FC44}"/>
              </a:ext>
            </a:extLst>
          </p:cNvPr>
          <p:cNvSpPr txBox="1"/>
          <p:nvPr/>
        </p:nvSpPr>
        <p:spPr>
          <a:xfrm>
            <a:off x="1973881" y="4517110"/>
            <a:ext cx="66247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Rediseño de la Carrera de 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Dra. María Cristina Plencovich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MSc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 Fabio A. Solari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6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Miércoles 29 de noviembre de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6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10" descr="Logo-FAUBA-sin letras">
            <a:extLst>
              <a:ext uri="{FF2B5EF4-FFF2-40B4-BE49-F238E27FC236}">
                <a16:creationId xmlns:a16="http://schemas.microsoft.com/office/drawing/2014/main" id="{99779594-C1DE-438C-A4DD-D19E6E09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907" y="6078665"/>
            <a:ext cx="549271" cy="55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 descr="Logo-UBA">
            <a:extLst>
              <a:ext uri="{FF2B5EF4-FFF2-40B4-BE49-F238E27FC236}">
                <a16:creationId xmlns:a16="http://schemas.microsoft.com/office/drawing/2014/main" id="{A8E20ED4-85B3-4D44-81A4-B5F0C46A6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628" y="6004008"/>
            <a:ext cx="707888" cy="70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F6283B-11C5-4F02-87D2-82133482A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29" y="4292298"/>
            <a:ext cx="2206678" cy="1343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F32034-3882-4AA2-8097-7669878A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633" y="0"/>
            <a:ext cx="9694301" cy="9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224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1193469" y="74235"/>
            <a:ext cx="105289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>
              <a:latin typeface="Arial Black" panose="020B0A04020102020204" pitchFamily="34" charset="0"/>
            </a:endParaRPr>
          </a:p>
          <a:p>
            <a:r>
              <a:rPr lang="es-MX" sz="2400" dirty="0">
                <a:latin typeface="Arial Black" panose="020B0A04020102020204" pitchFamily="34" charset="0"/>
              </a:rPr>
              <a:t>Se elaboraron dos documentos y dos </a:t>
            </a:r>
            <a:r>
              <a:rPr lang="es-MX" sz="2400" i="1" dirty="0">
                <a:latin typeface="Arial Black" panose="020B0A04020102020204" pitchFamily="34" charset="0"/>
              </a:rPr>
              <a:t>dossiers</a:t>
            </a:r>
            <a:r>
              <a:rPr lang="es-MX" sz="2400" dirty="0">
                <a:latin typeface="Arial Black" panose="020B0A04020102020204" pitchFamily="34" charset="0"/>
              </a:rPr>
              <a:t> informativos y con resultados parciales, que acompañaron el proceso de rediseño. Asimismo, se realizaron mesas de consulta y mantuvieron entrevistas con las diversas cátedras o equipos docentes y con docentes, e interconsulta por parte de los grupos a colegas docentes.</a:t>
            </a:r>
            <a:br>
              <a:rPr lang="es-MX" sz="4800" dirty="0"/>
            </a:br>
            <a:endParaRPr lang="es-AR" sz="4800" dirty="0"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BA28E3-2B05-A4EC-8C35-042ED9CF7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20" y="3200315"/>
            <a:ext cx="5452151" cy="36576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C12E09-FDCC-DEC5-331B-A09A705F3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035" y="2304415"/>
            <a:ext cx="5077534" cy="45535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0023C4F-AD70-BCD5-B8CD-1FC0F1D51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95699">
            <a:off x="31732" y="2952338"/>
            <a:ext cx="3147306" cy="32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8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91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s-A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681363D-670B-4C01-A081-DF0F4619D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7" y="12"/>
            <a:ext cx="12192000" cy="68579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02718-3A06-4AAF-A5DD-FF37307A9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86" y="2574757"/>
            <a:ext cx="11439414" cy="89743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4000" cap="all" spc="-100" dirty="0" err="1">
                <a:solidFill>
                  <a:schemeClr val="tx1"/>
                </a:solidFill>
                <a:latin typeface="Arial Black" panose="020B0A04020102020204" pitchFamily="34" charset="0"/>
              </a:rPr>
              <a:t>Última</a:t>
            </a:r>
            <a:r>
              <a:rPr lang="en-US" sz="4000" cap="all" spc="-100" dirty="0">
                <a:solidFill>
                  <a:schemeClr val="tx1"/>
                </a:solidFill>
                <a:latin typeface="Arial Black" panose="020B0A04020102020204" pitchFamily="34" charset="0"/>
              </a:rPr>
              <a:t> Jornada </a:t>
            </a:r>
            <a:r>
              <a:rPr lang="en-US" sz="4000" cap="all" spc="-100" dirty="0" err="1">
                <a:solidFill>
                  <a:schemeClr val="tx1"/>
                </a:solidFill>
                <a:latin typeface="Arial Black" panose="020B0A04020102020204" pitchFamily="34" charset="0"/>
              </a:rPr>
              <a:t>presencial</a:t>
            </a:r>
            <a:br>
              <a:rPr lang="en-US" sz="4000" cap="all" spc="-1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en-US" sz="4000" cap="all" spc="-1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 descr="HISTORIA DE LA FACULTAD">
            <a:extLst>
              <a:ext uri="{FF2B5EF4-FFF2-40B4-BE49-F238E27FC236}">
                <a16:creationId xmlns:a16="http://schemas.microsoft.com/office/drawing/2014/main" id="{EB022CD9-FDC7-8D43-999C-BB609B417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32" y="4142248"/>
            <a:ext cx="4863137" cy="23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070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s-A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s-A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5681363D-670B-4C01-A081-DF0F4619D1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269502" y="38239"/>
            <a:ext cx="12192000" cy="68579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121716-8B64-478F-ABDB-17030AD1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24000">
                <a:schemeClr val="bg1">
                  <a:alpha val="20000"/>
                </a:schemeClr>
              </a:gs>
              <a:gs pos="7800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gona Book" panose="02020404030301010803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10D62CD-768D-B844-8C04-61E79FB05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654" y="1062724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  <a:t>Informar sobre el proceso de rediseño del PE de IA llevado a cabo y las acciones realizadas</a:t>
            </a:r>
            <a:b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s-AR" dirty="0">
                <a:solidFill>
                  <a:schemeClr val="tx1"/>
                </a:solidFill>
                <a:latin typeface="Arial Black" panose="020B0A04020102020204" pitchFamily="34" charset="0"/>
              </a:rPr>
              <a:t> Presentar el PE de la carrera de IA</a:t>
            </a:r>
          </a:p>
        </p:txBody>
      </p:sp>
    </p:spTree>
    <p:extLst>
      <p:ext uri="{BB962C8B-B14F-4D97-AF65-F5344CB8AC3E}">
        <p14:creationId xmlns:p14="http://schemas.microsoft.com/office/powerpoint/2010/main" val="2673103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3" descr="RembrandtNicolaes-tul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2934" y="2142309"/>
            <a:ext cx="5084838" cy="285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2FA33-E57B-8C20-8DC7-E4CE790E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68756">
            <a:off x="5815806" y="3615563"/>
            <a:ext cx="1739532" cy="239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76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1137034" y="2194102"/>
            <a:ext cx="6851266" cy="4435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Arial Black" panose="020B0A04020102020204" pitchFamily="34" charset="0"/>
              </a:rPr>
              <a:t>El </a:t>
            </a:r>
            <a:r>
              <a:rPr lang="en-US" sz="3200" b="1" dirty="0" err="1">
                <a:latin typeface="Arial Black" panose="020B0A04020102020204" pitchFamily="34" charset="0"/>
              </a:rPr>
              <a:t>proceso</a:t>
            </a:r>
            <a:r>
              <a:rPr lang="en-US" sz="3200" b="1" dirty="0">
                <a:latin typeface="Arial Black" panose="020B0A04020102020204" pitchFamily="34" charset="0"/>
              </a:rPr>
              <a:t> de </a:t>
            </a:r>
            <a:r>
              <a:rPr lang="en-US" sz="3200" b="1" dirty="0" err="1">
                <a:latin typeface="Arial Black" panose="020B0A04020102020204" pitchFamily="34" charset="0"/>
              </a:rPr>
              <a:t>rediseño</a:t>
            </a:r>
            <a:r>
              <a:rPr lang="en-US" sz="3200" b="1" dirty="0">
                <a:latin typeface="Arial Black" panose="020B0A04020102020204" pitchFamily="34" charset="0"/>
              </a:rPr>
              <a:t> del plan de </a:t>
            </a:r>
            <a:r>
              <a:rPr lang="en-US" sz="3200" b="1" dirty="0" err="1">
                <a:latin typeface="Arial Black" panose="020B0A04020102020204" pitchFamily="34" charset="0"/>
              </a:rPr>
              <a:t>estudios</a:t>
            </a:r>
            <a:r>
              <a:rPr lang="en-US" sz="3200" b="1" dirty="0">
                <a:latin typeface="Arial Black" panose="020B0A04020102020204" pitchFamily="34" charset="0"/>
              </a:rPr>
              <a:t> de IA de 2023 </a:t>
            </a:r>
            <a:r>
              <a:rPr lang="en-US" sz="3200" b="1" dirty="0" err="1">
                <a:latin typeface="Arial Black" panose="020B0A04020102020204" pitchFamily="34" charset="0"/>
              </a:rPr>
              <a:t>fue</a:t>
            </a:r>
            <a:r>
              <a:rPr lang="en-US" sz="3200" b="1" dirty="0">
                <a:latin typeface="Arial Black" panose="020B0A04020102020204" pitchFamily="34" charset="0"/>
              </a:rPr>
              <a:t> un </a:t>
            </a:r>
            <a:r>
              <a:rPr lang="en-US" sz="3200" b="1" dirty="0" err="1">
                <a:latin typeface="Arial Black" panose="020B0A04020102020204" pitchFamily="34" charset="0"/>
              </a:rPr>
              <a:t>proceso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consultivo</a:t>
            </a:r>
            <a:r>
              <a:rPr lang="en-US" sz="3200" b="1" dirty="0">
                <a:latin typeface="Arial Black" panose="020B0A04020102020204" pitchFamily="34" charset="0"/>
              </a:rPr>
              <a:t>, no </a:t>
            </a:r>
            <a:r>
              <a:rPr lang="en-US" sz="3200" b="1" dirty="0" err="1">
                <a:latin typeface="Arial Black" panose="020B0A04020102020204" pitchFamily="34" charset="0"/>
              </a:rPr>
              <a:t>vinculante</a:t>
            </a:r>
            <a:r>
              <a:rPr lang="en-US" sz="3200" b="1" dirty="0">
                <a:latin typeface="Arial Black" panose="020B0A04020102020204" pitchFamily="34" charset="0"/>
              </a:rPr>
              <a:t>, </a:t>
            </a:r>
            <a:r>
              <a:rPr lang="en-US" sz="3200" b="1" dirty="0" err="1">
                <a:latin typeface="Arial Black" panose="020B0A04020102020204" pitchFamily="34" charset="0"/>
              </a:rPr>
              <a:t>participativo</a:t>
            </a:r>
            <a:r>
              <a:rPr lang="en-US" sz="3200" b="1" dirty="0">
                <a:latin typeface="Arial Black" panose="020B0A04020102020204" pitchFamily="34" charset="0"/>
              </a:rPr>
              <a:t> (bottom-up), </a:t>
            </a:r>
            <a:r>
              <a:rPr lang="en-US" sz="3200" b="1" dirty="0" err="1">
                <a:latin typeface="Arial Black" panose="020B0A04020102020204" pitchFamily="34" charset="0"/>
              </a:rPr>
              <a:t>transparente</a:t>
            </a:r>
            <a:r>
              <a:rPr lang="en-US" sz="3200" b="1" dirty="0">
                <a:latin typeface="Arial Black" panose="020B0A04020102020204" pitchFamily="34" charset="0"/>
              </a:rPr>
              <a:t> y </a:t>
            </a:r>
            <a:r>
              <a:rPr lang="en-US" sz="3200" b="1" dirty="0" err="1">
                <a:latin typeface="Arial Black" panose="020B0A04020102020204" pitchFamily="34" charset="0"/>
              </a:rPr>
              <a:t>democrático</a:t>
            </a:r>
            <a:r>
              <a:rPr lang="en-US" sz="3200" b="1" dirty="0">
                <a:latin typeface="Arial Black" panose="020B0A04020102020204" pitchFamily="34" charset="0"/>
              </a:rPr>
              <a:t> que </a:t>
            </a:r>
            <a:r>
              <a:rPr lang="en-US" sz="3200" b="1" dirty="0" err="1">
                <a:latin typeface="Arial Black" panose="020B0A04020102020204" pitchFamily="34" charset="0"/>
              </a:rPr>
              <a:t>convocó</a:t>
            </a:r>
            <a:r>
              <a:rPr lang="en-US" sz="3200" b="1" dirty="0">
                <a:latin typeface="Arial Black" panose="020B0A04020102020204" pitchFamily="34" charset="0"/>
              </a:rPr>
              <a:t> a </a:t>
            </a:r>
            <a:r>
              <a:rPr lang="en-US" sz="3200" b="1" dirty="0" err="1">
                <a:latin typeface="Arial Black" panose="020B0A04020102020204" pitchFamily="34" charset="0"/>
              </a:rPr>
              <a:t>todos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los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estamentos</a:t>
            </a:r>
            <a:r>
              <a:rPr lang="en-US" sz="3200" b="1" dirty="0">
                <a:latin typeface="Arial Black" panose="020B0A04020102020204" pitchFamily="34" charset="0"/>
              </a:rPr>
              <a:t> de la </a:t>
            </a:r>
            <a:r>
              <a:rPr lang="en-US" sz="3200" b="1" dirty="0" err="1">
                <a:latin typeface="Arial Black" panose="020B0A04020102020204" pitchFamily="34" charset="0"/>
              </a:rPr>
              <a:t>carrera</a:t>
            </a:r>
            <a:r>
              <a:rPr lang="en-US" sz="3200" b="1" dirty="0">
                <a:latin typeface="Arial Black" panose="020B0A04020102020204" pitchFamily="34" charset="0"/>
              </a:rPr>
              <a:t> de IA de la </a:t>
            </a:r>
            <a:r>
              <a:rPr lang="en-US" sz="3200" b="1" dirty="0" err="1">
                <a:latin typeface="Arial Black" panose="020B0A04020102020204" pitchFamily="34" charset="0"/>
              </a:rPr>
              <a:t>Facultad</a:t>
            </a:r>
            <a:r>
              <a:rPr lang="en-US" sz="3200" b="1" dirty="0">
                <a:latin typeface="Arial Black" panose="020B0A04020102020204" pitchFamily="34" charset="0"/>
              </a:rPr>
              <a:t> de </a:t>
            </a:r>
            <a:r>
              <a:rPr lang="en-US" sz="3200" b="1" dirty="0" err="1">
                <a:latin typeface="Arial Black" panose="020B0A04020102020204" pitchFamily="34" charset="0"/>
              </a:rPr>
              <a:t>Ciencias</a:t>
            </a:r>
            <a:r>
              <a:rPr lang="en-US" sz="3200" b="1" dirty="0"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latin typeface="Arial Black" panose="020B0A04020102020204" pitchFamily="34" charset="0"/>
              </a:rPr>
              <a:t>Agrarias</a:t>
            </a:r>
            <a:r>
              <a:rPr lang="en-US" sz="3200" b="1" dirty="0">
                <a:latin typeface="Arial Black" panose="020B0A04020102020204" pitchFamily="34" charset="0"/>
              </a:rPr>
              <a:t> y </a:t>
            </a:r>
            <a:r>
              <a:rPr lang="en-US" sz="3200" b="1" dirty="0" err="1">
                <a:latin typeface="Arial Black" panose="020B0A04020102020204" pitchFamily="34" charset="0"/>
              </a:rPr>
              <a:t>Forestales</a:t>
            </a:r>
            <a:r>
              <a:rPr lang="en-US" sz="3200" b="1" dirty="0">
                <a:latin typeface="Arial Black" panose="020B0A04020102020204" pitchFamily="34" charset="0"/>
              </a:rPr>
              <a:t> de la UNLP.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3200" dirty="0">
                <a:latin typeface="Arial Black" panose="020B0A04020102020204" pitchFamily="34" charset="0"/>
              </a:rPr>
            </a:b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DF627A2-199E-8E45-0B69-D4734F56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981" y="1047428"/>
            <a:ext cx="2906973" cy="47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1384041" y="2290226"/>
            <a:ext cx="942391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AR" sz="2800" dirty="0">
                <a:latin typeface="Arial Black" panose="020B0A04020102020204" pitchFamily="34" charset="0"/>
              </a:rPr>
              <a:t>Tuvo como objetivo proveer a los actores de herramientas para el análisis integral, crítico y reflexivo del PE.</a:t>
            </a:r>
            <a:endParaRPr lang="es-MX" sz="2000" dirty="0">
              <a:latin typeface="Arial Black" panose="020B0A04020102020204" pitchFamily="34" charset="0"/>
            </a:endParaRPr>
          </a:p>
          <a:p>
            <a:br>
              <a:rPr lang="es-MX" sz="2000" dirty="0">
                <a:latin typeface="Arial Black" panose="020B0A04020102020204" pitchFamily="34" charset="0"/>
              </a:rPr>
            </a:br>
            <a:endParaRPr lang="es-MX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1269718" y="0"/>
            <a:ext cx="942391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AR" sz="2800" dirty="0">
                <a:latin typeface="Arial Black" panose="020B0A04020102020204" pitchFamily="34" charset="0"/>
              </a:rPr>
              <a:t>El proceso de rediseño del plan en números:</a:t>
            </a:r>
          </a:p>
          <a:p>
            <a:endParaRPr lang="es-MX" dirty="0">
              <a:latin typeface="Arial Black" panose="020B0A04020102020204" pitchFamily="34" charset="0"/>
            </a:endParaRPr>
          </a:p>
          <a:p>
            <a:r>
              <a:rPr lang="es-MX" dirty="0">
                <a:latin typeface="Arial Black" panose="020B0A04020102020204" pitchFamily="34" charset="0"/>
              </a:rPr>
              <a:t>Se realizaron 7 jornadas públicas abiertas a toda la comunidad que totalizaron 42 horas de trabajo de información, construcción de instrumentos y debates sobre el Plan de Estudios. Asistieron a ellas, en promedio, </a:t>
            </a:r>
            <a:r>
              <a:rPr lang="es-MX" dirty="0">
                <a:effectLst/>
                <a:latin typeface="Arial Black" panose="020B0A04020102020204" pitchFamily="34" charset="0"/>
              </a:rPr>
              <a:t>unas 70 personas por reunión</a:t>
            </a:r>
            <a:r>
              <a:rPr lang="es-MX" dirty="0">
                <a:latin typeface="Arial Black" panose="020B0A04020102020204" pitchFamily="34" charset="0"/>
              </a:rPr>
              <a:t>.</a:t>
            </a:r>
            <a:r>
              <a:rPr lang="es-MX" dirty="0">
                <a:effectLst/>
                <a:latin typeface="Arial Black" panose="020B0A04020102020204" pitchFamily="34" charset="0"/>
              </a:rPr>
              <a:t> </a:t>
            </a:r>
            <a:r>
              <a:rPr lang="es-MX" dirty="0">
                <a:latin typeface="Arial Black" panose="020B0A04020102020204" pitchFamily="34" charset="0"/>
              </a:rPr>
              <a:t>Un total de aproximadamente 100 personas -docentes y estudiantes-  se involucraron en un trabajo directo sobre algunas temáticas del plan (en grupos y luego, </a:t>
            </a:r>
            <a:r>
              <a:rPr lang="es-MX" sz="2000" dirty="0">
                <a:latin typeface="Arial Black" panose="020B0A04020102020204" pitchFamily="34" charset="0"/>
              </a:rPr>
              <a:t>avanzado el trabajo, constituyeron un conjunto de</a:t>
            </a:r>
            <a:r>
              <a:rPr lang="es-MX" sz="2000" dirty="0">
                <a:effectLst/>
                <a:latin typeface="Arial Black" panose="020B0A04020102020204" pitchFamily="34" charset="0"/>
              </a:rPr>
              <a:t> 8</a:t>
            </a:r>
            <a:r>
              <a:rPr lang="es-MX" sz="2000" dirty="0">
                <a:latin typeface="Arial Black" panose="020B0A04020102020204" pitchFamily="34" charset="0"/>
              </a:rPr>
              <a:t> docentes y alumnos que conformaron una comisión </a:t>
            </a:r>
            <a:r>
              <a:rPr lang="es-MX" sz="2000" i="1" dirty="0">
                <a:latin typeface="Arial Black" panose="020B0A04020102020204" pitchFamily="34" charset="0"/>
              </a:rPr>
              <a:t>ad hoc</a:t>
            </a:r>
            <a:r>
              <a:rPr lang="es-MX" sz="2000" dirty="0">
                <a:latin typeface="Arial Black" panose="020B0A04020102020204" pitchFamily="34" charset="0"/>
              </a:rPr>
              <a:t>).</a:t>
            </a:r>
            <a:br>
              <a:rPr lang="es-MX" sz="2000" dirty="0">
                <a:latin typeface="Arial Black" panose="020B0A04020102020204" pitchFamily="34" charset="0"/>
              </a:rPr>
            </a:br>
            <a:r>
              <a:rPr lang="es-MX" sz="2000" dirty="0">
                <a:latin typeface="Arial Black" panose="020B0A04020102020204" pitchFamily="34" charset="0"/>
              </a:rPr>
              <a:t>	El trabajo que realizaron los grupos en promedio fue de un mínimo de 24 horas por integrante (1 hora semanal de mayo a noviembre). Se llevaron a cabo 6 horas de monitoreo virtual del proceso encarado por esos grupos en forma virtual. </a:t>
            </a:r>
          </a:p>
          <a:p>
            <a:br>
              <a:rPr lang="es-MX" sz="2000" dirty="0">
                <a:latin typeface="Arial Black" panose="020B0A04020102020204" pitchFamily="34" charset="0"/>
              </a:rPr>
            </a:br>
            <a:endParaRPr lang="es-MX" sz="2000" dirty="0"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0FFCBB-94EE-F255-1CB5-E53247F29E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41681" y="4534931"/>
            <a:ext cx="3655842" cy="21787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3899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1255252" y="127582"/>
            <a:ext cx="1052891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br>
              <a:rPr lang="es-MX" sz="2000" dirty="0">
                <a:latin typeface="Arial Black" panose="020B0A04020102020204" pitchFamily="34" charset="0"/>
              </a:rPr>
            </a:br>
            <a:endParaRPr lang="es-MX" sz="2000" dirty="0">
              <a:latin typeface="Arial Black" panose="020B0A04020102020204" pitchFamily="34" charset="0"/>
            </a:endParaRPr>
          </a:p>
          <a:p>
            <a:r>
              <a:rPr lang="es-MX" sz="2000" dirty="0">
                <a:latin typeface="Arial Black" panose="020B0A04020102020204" pitchFamily="34" charset="0"/>
              </a:rPr>
              <a:t>	</a:t>
            </a:r>
            <a:r>
              <a:rPr lang="es-MX" sz="2400" dirty="0">
                <a:latin typeface="Arial Black" panose="020B0A04020102020204" pitchFamily="34" charset="0"/>
              </a:rPr>
              <a:t>Se realizó un planeamiento estratégico como diagnóstico inicial del PE en el que intervinieron </a:t>
            </a:r>
            <a:r>
              <a:rPr lang="es-MX" sz="2400" dirty="0">
                <a:effectLst/>
                <a:latin typeface="Arial Black" panose="020B0A04020102020204" pitchFamily="34" charset="0"/>
              </a:rPr>
              <a:t>docentes y estudiantes.</a:t>
            </a:r>
            <a:endParaRPr lang="es-MX" sz="2400" dirty="0">
              <a:latin typeface="Arial Black" panose="020B0A04020102020204" pitchFamily="34" charset="0"/>
            </a:endParaRPr>
          </a:p>
          <a:p>
            <a:endParaRPr lang="es-MX" sz="24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  <a:p>
            <a:endParaRPr lang="es-MX" sz="2000" dirty="0">
              <a:latin typeface="Arial Black" panose="020B0A040201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18F3F1-856D-1922-ECB4-69973E9A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42" y="2251352"/>
            <a:ext cx="6187310" cy="36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DC410F-C979-D319-EE8A-4DD4B9434DA5}"/>
              </a:ext>
            </a:extLst>
          </p:cNvPr>
          <p:cNvSpPr txBox="1"/>
          <p:nvPr/>
        </p:nvSpPr>
        <p:spPr>
          <a:xfrm>
            <a:off x="1045187" y="544341"/>
            <a:ext cx="105289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000" dirty="0">
              <a:latin typeface="Arial Black" panose="020B0A04020102020204" pitchFamily="34" charset="0"/>
            </a:endParaRPr>
          </a:p>
          <a:p>
            <a:r>
              <a:rPr lang="es-MX" sz="2000" dirty="0">
                <a:latin typeface="Arial Black" panose="020B0A04020102020204" pitchFamily="34" charset="0"/>
              </a:rPr>
              <a:t>El diagnóstico inicial se extendió a un relevamiento más amplio, voluntario, a través de la administración de cuestionarios. Un total de 154 estudiantes, 67 docentes y 67 graduados los contestaron. Los instrumentos se administraron durante los meses de abril, mayo y junio de 2023. Se procesaron más de mil opiniones (ítems abiertos). Los comentarios constituyeron valiosos insumos para las propuestas.</a:t>
            </a:r>
            <a:endParaRPr lang="es-AR" sz="48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0034">
            <a:off x="3778865" y="3163122"/>
            <a:ext cx="3595903" cy="26393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851" y="3332739"/>
            <a:ext cx="3338691" cy="23320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83961">
            <a:off x="433590" y="3412911"/>
            <a:ext cx="3092398" cy="24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3441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DDDDDD"/>
      </a:lt2>
      <a:accent1>
        <a:srgbClr val="FF9933"/>
      </a:accent1>
      <a:accent2>
        <a:srgbClr val="7993B3"/>
      </a:accent2>
      <a:accent3>
        <a:srgbClr val="FFFFFF"/>
      </a:accent3>
      <a:accent4>
        <a:srgbClr val="000000"/>
      </a:accent4>
      <a:accent5>
        <a:srgbClr val="FFCAAD"/>
      </a:accent5>
      <a:accent6>
        <a:srgbClr val="6D85A2"/>
      </a:accent6>
      <a:hlink>
        <a:srgbClr val="CC0000"/>
      </a:hlink>
      <a:folHlink>
        <a:srgbClr val="7777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DDDDDD"/>
        </a:lt2>
        <a:accent1>
          <a:srgbClr val="FF9933"/>
        </a:accent1>
        <a:accent2>
          <a:srgbClr val="7993B3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6D85A2"/>
        </a:accent6>
        <a:hlink>
          <a:srgbClr val="CC00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Sagona Extra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agona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plate PresentationGO Dark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9945</TotalTime>
  <Words>429</Words>
  <Application>Microsoft Office PowerPoint</Application>
  <PresentationFormat>Panorámica</PresentationFormat>
  <Paragraphs>38</Paragraphs>
  <Slides>11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Garamond</vt:lpstr>
      <vt:lpstr>Helvetica</vt:lpstr>
      <vt:lpstr>Open Sans</vt:lpstr>
      <vt:lpstr>Sagona Book</vt:lpstr>
      <vt:lpstr>Sagona ExtraLight</vt:lpstr>
      <vt:lpstr>Wingdings</vt:lpstr>
      <vt:lpstr>1_Office Theme</vt:lpstr>
      <vt:lpstr>SavonVTI</vt:lpstr>
      <vt:lpstr>Office Theme</vt:lpstr>
      <vt:lpstr>Template PresentationGO</vt:lpstr>
      <vt:lpstr>Template PresentationGO Dark</vt:lpstr>
      <vt:lpstr>Presentación de PowerPoint</vt:lpstr>
      <vt:lpstr>Última Jornada presencial </vt:lpstr>
      <vt:lpstr>       Informar sobre el proceso de rediseño del PE de IA llevado a cabo y las acciones realizadas  Presentar el PE de la carrera de 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 Plencovich</dc:creator>
  <cp:lastModifiedBy>Cris Plencovich</cp:lastModifiedBy>
  <cp:revision>102</cp:revision>
  <dcterms:created xsi:type="dcterms:W3CDTF">2023-04-18T00:50:46Z</dcterms:created>
  <dcterms:modified xsi:type="dcterms:W3CDTF">2023-11-28T20:05:57Z</dcterms:modified>
</cp:coreProperties>
</file>