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 id="2147483698" r:id="rId4"/>
  </p:sldMasterIdLst>
  <p:notesMasterIdLst>
    <p:notesMasterId r:id="rId80"/>
  </p:notesMasterIdLst>
  <p:sldIdLst>
    <p:sldId id="1117" r:id="rId5"/>
    <p:sldId id="1172" r:id="rId6"/>
    <p:sldId id="340" r:id="rId7"/>
    <p:sldId id="256" r:id="rId8"/>
    <p:sldId id="1194" r:id="rId9"/>
    <p:sldId id="1217" r:id="rId10"/>
    <p:sldId id="913" r:id="rId11"/>
    <p:sldId id="1204" r:id="rId12"/>
    <p:sldId id="1193" r:id="rId13"/>
    <p:sldId id="1205" r:id="rId14"/>
    <p:sldId id="258" r:id="rId15"/>
    <p:sldId id="1174" r:id="rId16"/>
    <p:sldId id="1179" r:id="rId17"/>
    <p:sldId id="1224" r:id="rId18"/>
    <p:sldId id="1225" r:id="rId19"/>
    <p:sldId id="1213" r:id="rId20"/>
    <p:sldId id="1181" r:id="rId21"/>
    <p:sldId id="1186" r:id="rId22"/>
    <p:sldId id="1188" r:id="rId23"/>
    <p:sldId id="1189" r:id="rId24"/>
    <p:sldId id="1190" r:id="rId25"/>
    <p:sldId id="1221" r:id="rId26"/>
    <p:sldId id="877" r:id="rId27"/>
    <p:sldId id="1192" r:id="rId28"/>
    <p:sldId id="1197" r:id="rId29"/>
    <p:sldId id="1202" r:id="rId30"/>
    <p:sldId id="1198" r:id="rId31"/>
    <p:sldId id="1206" r:id="rId32"/>
    <p:sldId id="1208" r:id="rId33"/>
    <p:sldId id="603" r:id="rId34"/>
    <p:sldId id="604" r:id="rId35"/>
    <p:sldId id="605" r:id="rId36"/>
    <p:sldId id="606" r:id="rId37"/>
    <p:sldId id="607" r:id="rId38"/>
    <p:sldId id="548" r:id="rId39"/>
    <p:sldId id="1226" r:id="rId40"/>
    <p:sldId id="1211" r:id="rId41"/>
    <p:sldId id="1227" r:id="rId42"/>
    <p:sldId id="1228" r:id="rId43"/>
    <p:sldId id="1229" r:id="rId44"/>
    <p:sldId id="1230" r:id="rId45"/>
    <p:sldId id="1231" r:id="rId46"/>
    <p:sldId id="1232" r:id="rId47"/>
    <p:sldId id="1210" r:id="rId48"/>
    <p:sldId id="1220" r:id="rId49"/>
    <p:sldId id="1212" r:id="rId50"/>
    <p:sldId id="1219" r:id="rId51"/>
    <p:sldId id="864" r:id="rId52"/>
    <p:sldId id="865" r:id="rId53"/>
    <p:sldId id="760" r:id="rId54"/>
    <p:sldId id="819" r:id="rId55"/>
    <p:sldId id="820" r:id="rId56"/>
    <p:sldId id="763" r:id="rId57"/>
    <p:sldId id="765" r:id="rId58"/>
    <p:sldId id="849" r:id="rId59"/>
    <p:sldId id="850" r:id="rId60"/>
    <p:sldId id="851" r:id="rId61"/>
    <p:sldId id="897" r:id="rId62"/>
    <p:sldId id="764" r:id="rId63"/>
    <p:sldId id="856" r:id="rId64"/>
    <p:sldId id="1218" r:id="rId65"/>
    <p:sldId id="857" r:id="rId66"/>
    <p:sldId id="601" r:id="rId67"/>
    <p:sldId id="452" r:id="rId68"/>
    <p:sldId id="454" r:id="rId69"/>
    <p:sldId id="455" r:id="rId70"/>
    <p:sldId id="456" r:id="rId71"/>
    <p:sldId id="1233" r:id="rId72"/>
    <p:sldId id="852" r:id="rId73"/>
    <p:sldId id="853" r:id="rId74"/>
    <p:sldId id="854" r:id="rId75"/>
    <p:sldId id="855" r:id="rId76"/>
    <p:sldId id="1216" r:id="rId77"/>
    <p:sldId id="1215" r:id="rId78"/>
    <p:sldId id="1214" r:id="rId79"/>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904"/>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68" autoAdjust="0"/>
    <p:restoredTop sz="95118" autoAdjust="0"/>
  </p:normalViewPr>
  <p:slideViewPr>
    <p:cSldViewPr snapToGrid="0">
      <p:cViewPr varScale="1">
        <p:scale>
          <a:sx n="64" d="100"/>
          <a:sy n="64" d="100"/>
        </p:scale>
        <p:origin x="1242" y="7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108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780FB-82AD-4C57-B7DD-EF3086C604F2}" type="doc">
      <dgm:prSet loTypeId="urn:microsoft.com/office/officeart/2005/8/layout/default#1" loCatId="list" qsTypeId="urn:microsoft.com/office/officeart/2005/8/quickstyle/3d5" qsCatId="3D" csTypeId="urn:microsoft.com/office/officeart/2005/8/colors/accent0_3" csCatId="mainScheme" phldr="1"/>
      <dgm:spPr/>
      <dgm:t>
        <a:bodyPr/>
        <a:lstStyle/>
        <a:p>
          <a:endParaRPr lang="es-AR"/>
        </a:p>
      </dgm:t>
    </dgm:pt>
    <dgm:pt modelId="{03A5026E-8B6C-485E-A0E4-BB552829632D}">
      <dgm:prSet phldrT="[Texto]"/>
      <dgm:spPr/>
      <dgm:t>
        <a:bodyPr/>
        <a:lstStyle/>
        <a:p>
          <a:r>
            <a:rPr lang="es-AR" b="1"/>
            <a:t>Cognoscitivo</a:t>
          </a:r>
          <a:endParaRPr lang="es-AR" b="1" dirty="0"/>
        </a:p>
      </dgm:t>
    </dgm:pt>
    <dgm:pt modelId="{D5B98CE3-7000-4F92-BFD1-5914B757EC3A}" type="parTrans" cxnId="{AF96940A-6845-48F2-8DCC-92AB27BA4C31}">
      <dgm:prSet/>
      <dgm:spPr/>
      <dgm:t>
        <a:bodyPr/>
        <a:lstStyle/>
        <a:p>
          <a:endParaRPr lang="es-AR"/>
        </a:p>
      </dgm:t>
    </dgm:pt>
    <dgm:pt modelId="{128DE483-15D9-4785-96DB-645F11DF506C}" type="sibTrans" cxnId="{AF96940A-6845-48F2-8DCC-92AB27BA4C31}">
      <dgm:prSet/>
      <dgm:spPr/>
      <dgm:t>
        <a:bodyPr/>
        <a:lstStyle/>
        <a:p>
          <a:endParaRPr lang="es-AR"/>
        </a:p>
      </dgm:t>
    </dgm:pt>
    <dgm:pt modelId="{1F1B7518-3410-46FB-9A8A-26D3AAC02D8A}">
      <dgm:prSet phldrT="[Texto]"/>
      <dgm:spPr/>
      <dgm:t>
        <a:bodyPr/>
        <a:lstStyle/>
        <a:p>
          <a:r>
            <a:rPr lang="es-AR" b="1" dirty="0"/>
            <a:t>Concepto de horizonte edáfico</a:t>
          </a:r>
        </a:p>
      </dgm:t>
    </dgm:pt>
    <dgm:pt modelId="{A9FD6F83-CCCB-457A-B329-BF2C0D964D19}" type="parTrans" cxnId="{6F57179D-C6AF-444F-9A2B-987B8FE36CCA}">
      <dgm:prSet/>
      <dgm:spPr/>
      <dgm:t>
        <a:bodyPr/>
        <a:lstStyle/>
        <a:p>
          <a:endParaRPr lang="es-AR"/>
        </a:p>
      </dgm:t>
    </dgm:pt>
    <dgm:pt modelId="{EE33842B-958F-4D14-9944-175BEFB65B19}" type="sibTrans" cxnId="{6F57179D-C6AF-444F-9A2B-987B8FE36CCA}">
      <dgm:prSet/>
      <dgm:spPr/>
      <dgm:t>
        <a:bodyPr/>
        <a:lstStyle/>
        <a:p>
          <a:endParaRPr lang="es-AR"/>
        </a:p>
      </dgm:t>
    </dgm:pt>
    <dgm:pt modelId="{4A7F2382-FEBB-41EF-9E81-8DD2F40CC72F}">
      <dgm:prSet phldrT="[Texto]"/>
      <dgm:spPr/>
      <dgm:t>
        <a:bodyPr/>
        <a:lstStyle/>
        <a:p>
          <a:r>
            <a:rPr lang="es-AR" b="1"/>
            <a:t>Procedimental</a:t>
          </a:r>
          <a:endParaRPr lang="es-AR" b="1" dirty="0"/>
        </a:p>
      </dgm:t>
    </dgm:pt>
    <dgm:pt modelId="{B6E59750-04D4-4EAD-95EA-AECA7CAB2524}" type="parTrans" cxnId="{7C4ADF08-BBFC-4EBE-B018-FF614FDEE2D5}">
      <dgm:prSet/>
      <dgm:spPr/>
      <dgm:t>
        <a:bodyPr/>
        <a:lstStyle/>
        <a:p>
          <a:endParaRPr lang="es-AR"/>
        </a:p>
      </dgm:t>
    </dgm:pt>
    <dgm:pt modelId="{B0937FFD-0C57-482E-9971-B42F2BBA8A72}" type="sibTrans" cxnId="{7C4ADF08-BBFC-4EBE-B018-FF614FDEE2D5}">
      <dgm:prSet/>
      <dgm:spPr/>
      <dgm:t>
        <a:bodyPr/>
        <a:lstStyle/>
        <a:p>
          <a:endParaRPr lang="es-AR"/>
        </a:p>
      </dgm:t>
    </dgm:pt>
    <dgm:pt modelId="{805E5617-6170-40C4-BA89-2FF40DDD39F8}">
      <dgm:prSet phldrT="[Texto]"/>
      <dgm:spPr/>
      <dgm:t>
        <a:bodyPr/>
        <a:lstStyle/>
        <a:p>
          <a:r>
            <a:rPr lang="es-AR" b="1"/>
            <a:t>Determinación de las características de los horizontes subsuperficiales a través de una calicata</a:t>
          </a:r>
          <a:endParaRPr lang="es-AR" b="1" dirty="0"/>
        </a:p>
      </dgm:t>
    </dgm:pt>
    <dgm:pt modelId="{C2297ED0-B1EA-4AE9-8819-EC1404D4F096}" type="parTrans" cxnId="{AD08AF75-3DEA-4D63-99F4-08EA9C946430}">
      <dgm:prSet/>
      <dgm:spPr/>
      <dgm:t>
        <a:bodyPr/>
        <a:lstStyle/>
        <a:p>
          <a:endParaRPr lang="es-AR"/>
        </a:p>
      </dgm:t>
    </dgm:pt>
    <dgm:pt modelId="{78A61284-3086-4FF0-B334-DC19B8DAF340}" type="sibTrans" cxnId="{AD08AF75-3DEA-4D63-99F4-08EA9C946430}">
      <dgm:prSet/>
      <dgm:spPr/>
      <dgm:t>
        <a:bodyPr/>
        <a:lstStyle/>
        <a:p>
          <a:endParaRPr lang="es-AR"/>
        </a:p>
      </dgm:t>
    </dgm:pt>
    <dgm:pt modelId="{45CAAB36-1665-413D-A74D-B09FACC49D83}">
      <dgm:prSet phldrT="[Texto]"/>
      <dgm:spPr/>
      <dgm:t>
        <a:bodyPr/>
        <a:lstStyle/>
        <a:p>
          <a:r>
            <a:rPr lang="es-AR" b="1"/>
            <a:t>Actitudinal</a:t>
          </a:r>
          <a:endParaRPr lang="es-AR" b="1" dirty="0"/>
        </a:p>
      </dgm:t>
    </dgm:pt>
    <dgm:pt modelId="{1988B444-13C4-4BD6-A7F0-43D64CF5D7AD}" type="parTrans" cxnId="{76025445-2DA4-4900-87B6-C7A9EEAA4F5B}">
      <dgm:prSet/>
      <dgm:spPr/>
      <dgm:t>
        <a:bodyPr/>
        <a:lstStyle/>
        <a:p>
          <a:endParaRPr lang="es-AR"/>
        </a:p>
      </dgm:t>
    </dgm:pt>
    <dgm:pt modelId="{8C3A7263-B68F-4E50-B840-D3CBBEB77357}" type="sibTrans" cxnId="{76025445-2DA4-4900-87B6-C7A9EEAA4F5B}">
      <dgm:prSet/>
      <dgm:spPr/>
      <dgm:t>
        <a:bodyPr/>
        <a:lstStyle/>
        <a:p>
          <a:endParaRPr lang="es-AR"/>
        </a:p>
      </dgm:t>
    </dgm:pt>
    <dgm:pt modelId="{8645DCA9-04F7-4E2B-BC9A-B316CABEFA12}">
      <dgm:prSet phldrT="[Texto]"/>
      <dgm:spPr/>
      <dgm:t>
        <a:bodyPr/>
        <a:lstStyle/>
        <a:p>
          <a:r>
            <a:rPr lang="es-AR" b="1"/>
            <a:t>Prevención de riesgos responsabilizándose de cubrir una calicata</a:t>
          </a:r>
          <a:endParaRPr lang="es-AR" b="1" dirty="0"/>
        </a:p>
      </dgm:t>
    </dgm:pt>
    <dgm:pt modelId="{2AB06848-F1B4-4A11-ACDA-179544C44EB9}" type="parTrans" cxnId="{1487E00C-69B8-4873-814D-DBBF0D2A2E23}">
      <dgm:prSet/>
      <dgm:spPr/>
      <dgm:t>
        <a:bodyPr/>
        <a:lstStyle/>
        <a:p>
          <a:endParaRPr lang="es-AR"/>
        </a:p>
      </dgm:t>
    </dgm:pt>
    <dgm:pt modelId="{D855CBBB-CF47-4D7E-9956-173B14CA4054}" type="sibTrans" cxnId="{1487E00C-69B8-4873-814D-DBBF0D2A2E23}">
      <dgm:prSet/>
      <dgm:spPr/>
      <dgm:t>
        <a:bodyPr/>
        <a:lstStyle/>
        <a:p>
          <a:endParaRPr lang="es-AR"/>
        </a:p>
      </dgm:t>
    </dgm:pt>
    <dgm:pt modelId="{4368C1AE-8526-45E4-8953-82CF94DA47E6}" type="pres">
      <dgm:prSet presAssocID="{76C780FB-82AD-4C57-B7DD-EF3086C604F2}" presName="diagram" presStyleCnt="0">
        <dgm:presLayoutVars>
          <dgm:dir/>
          <dgm:resizeHandles val="exact"/>
        </dgm:presLayoutVars>
      </dgm:prSet>
      <dgm:spPr/>
    </dgm:pt>
    <dgm:pt modelId="{3060DE6B-827D-4E8E-9D17-F66F5F5B25AD}" type="pres">
      <dgm:prSet presAssocID="{03A5026E-8B6C-485E-A0E4-BB552829632D}" presName="node" presStyleLbl="node1" presStyleIdx="0" presStyleCnt="6">
        <dgm:presLayoutVars>
          <dgm:bulletEnabled val="1"/>
        </dgm:presLayoutVars>
      </dgm:prSet>
      <dgm:spPr/>
    </dgm:pt>
    <dgm:pt modelId="{FA4C8AEF-4D68-4B9C-B79F-85B97559CB69}" type="pres">
      <dgm:prSet presAssocID="{128DE483-15D9-4785-96DB-645F11DF506C}" presName="sibTrans" presStyleCnt="0"/>
      <dgm:spPr/>
    </dgm:pt>
    <dgm:pt modelId="{3D879B05-0EFA-4633-83C2-162B18C03E80}" type="pres">
      <dgm:prSet presAssocID="{1F1B7518-3410-46FB-9A8A-26D3AAC02D8A}" presName="node" presStyleLbl="node1" presStyleIdx="1" presStyleCnt="6" custScaleX="117570">
        <dgm:presLayoutVars>
          <dgm:bulletEnabled val="1"/>
        </dgm:presLayoutVars>
      </dgm:prSet>
      <dgm:spPr/>
    </dgm:pt>
    <dgm:pt modelId="{DAA5BC68-D29B-4D69-B44A-D28DCF940178}" type="pres">
      <dgm:prSet presAssocID="{EE33842B-958F-4D14-9944-175BEFB65B19}" presName="sibTrans" presStyleCnt="0"/>
      <dgm:spPr/>
    </dgm:pt>
    <dgm:pt modelId="{79F99B0B-E5C6-4586-BBAD-8CD81474A8E7}" type="pres">
      <dgm:prSet presAssocID="{4A7F2382-FEBB-41EF-9E81-8DD2F40CC72F}" presName="node" presStyleLbl="node1" presStyleIdx="2" presStyleCnt="6">
        <dgm:presLayoutVars>
          <dgm:bulletEnabled val="1"/>
        </dgm:presLayoutVars>
      </dgm:prSet>
      <dgm:spPr/>
    </dgm:pt>
    <dgm:pt modelId="{34BA6E9A-9483-4A35-B60F-266A0B8DC7EF}" type="pres">
      <dgm:prSet presAssocID="{B0937FFD-0C57-482E-9971-B42F2BBA8A72}" presName="sibTrans" presStyleCnt="0"/>
      <dgm:spPr/>
    </dgm:pt>
    <dgm:pt modelId="{1C7B1CC7-7036-460E-B3E2-9DF84D26B6FB}" type="pres">
      <dgm:prSet presAssocID="{805E5617-6170-40C4-BA89-2FF40DDD39F8}" presName="node" presStyleLbl="node1" presStyleIdx="3" presStyleCnt="6" custScaleX="117570">
        <dgm:presLayoutVars>
          <dgm:bulletEnabled val="1"/>
        </dgm:presLayoutVars>
      </dgm:prSet>
      <dgm:spPr/>
    </dgm:pt>
    <dgm:pt modelId="{BBAD54E2-1975-4DF1-88CB-649C1D0B32DF}" type="pres">
      <dgm:prSet presAssocID="{78A61284-3086-4FF0-B334-DC19B8DAF340}" presName="sibTrans" presStyleCnt="0"/>
      <dgm:spPr/>
    </dgm:pt>
    <dgm:pt modelId="{38F84526-0373-436C-9A15-B22777A5E722}" type="pres">
      <dgm:prSet presAssocID="{45CAAB36-1665-413D-A74D-B09FACC49D83}" presName="node" presStyleLbl="node1" presStyleIdx="4" presStyleCnt="6" custLinFactNeighborX="601" custLinFactNeighborY="-10621">
        <dgm:presLayoutVars>
          <dgm:bulletEnabled val="1"/>
        </dgm:presLayoutVars>
      </dgm:prSet>
      <dgm:spPr/>
    </dgm:pt>
    <dgm:pt modelId="{04F354FE-87C4-402E-A9E0-9209AC2CDA78}" type="pres">
      <dgm:prSet presAssocID="{8C3A7263-B68F-4E50-B840-D3CBBEB77357}" presName="sibTrans" presStyleCnt="0"/>
      <dgm:spPr/>
    </dgm:pt>
    <dgm:pt modelId="{440C9E54-B902-47DE-A31D-F939A2837DE7}" type="pres">
      <dgm:prSet presAssocID="{8645DCA9-04F7-4E2B-BC9A-B316CABEFA12}" presName="node" presStyleLbl="node1" presStyleIdx="5" presStyleCnt="6" custScaleX="118184" custLinFactNeighborX="-307" custLinFactNeighborY="-10621">
        <dgm:presLayoutVars>
          <dgm:bulletEnabled val="1"/>
        </dgm:presLayoutVars>
      </dgm:prSet>
      <dgm:spPr/>
    </dgm:pt>
  </dgm:ptLst>
  <dgm:cxnLst>
    <dgm:cxn modelId="{7C4ADF08-BBFC-4EBE-B018-FF614FDEE2D5}" srcId="{76C780FB-82AD-4C57-B7DD-EF3086C604F2}" destId="{4A7F2382-FEBB-41EF-9E81-8DD2F40CC72F}" srcOrd="2" destOrd="0" parTransId="{B6E59750-04D4-4EAD-95EA-AECA7CAB2524}" sibTransId="{B0937FFD-0C57-482E-9971-B42F2BBA8A72}"/>
    <dgm:cxn modelId="{AF96940A-6845-48F2-8DCC-92AB27BA4C31}" srcId="{76C780FB-82AD-4C57-B7DD-EF3086C604F2}" destId="{03A5026E-8B6C-485E-A0E4-BB552829632D}" srcOrd="0" destOrd="0" parTransId="{D5B98CE3-7000-4F92-BFD1-5914B757EC3A}" sibTransId="{128DE483-15D9-4785-96DB-645F11DF506C}"/>
    <dgm:cxn modelId="{1487E00C-69B8-4873-814D-DBBF0D2A2E23}" srcId="{76C780FB-82AD-4C57-B7DD-EF3086C604F2}" destId="{8645DCA9-04F7-4E2B-BC9A-B316CABEFA12}" srcOrd="5" destOrd="0" parTransId="{2AB06848-F1B4-4A11-ACDA-179544C44EB9}" sibTransId="{D855CBBB-CF47-4D7E-9956-173B14CA4054}"/>
    <dgm:cxn modelId="{269B3D11-307B-40B7-9218-0FD9DE58799A}" type="presOf" srcId="{45CAAB36-1665-413D-A74D-B09FACC49D83}" destId="{38F84526-0373-436C-9A15-B22777A5E722}" srcOrd="0" destOrd="0" presId="urn:microsoft.com/office/officeart/2005/8/layout/default#1"/>
    <dgm:cxn modelId="{8FA86117-F49D-48A0-A44D-FA1792179D0F}" type="presOf" srcId="{8645DCA9-04F7-4E2B-BC9A-B316CABEFA12}" destId="{440C9E54-B902-47DE-A31D-F939A2837DE7}" srcOrd="0" destOrd="0" presId="urn:microsoft.com/office/officeart/2005/8/layout/default#1"/>
    <dgm:cxn modelId="{76025445-2DA4-4900-87B6-C7A9EEAA4F5B}" srcId="{76C780FB-82AD-4C57-B7DD-EF3086C604F2}" destId="{45CAAB36-1665-413D-A74D-B09FACC49D83}" srcOrd="4" destOrd="0" parTransId="{1988B444-13C4-4BD6-A7F0-43D64CF5D7AD}" sibTransId="{8C3A7263-B68F-4E50-B840-D3CBBEB77357}"/>
    <dgm:cxn modelId="{BC0DCA66-73E7-4875-9178-58AE5553A5D0}" type="presOf" srcId="{03A5026E-8B6C-485E-A0E4-BB552829632D}" destId="{3060DE6B-827D-4E8E-9D17-F66F5F5B25AD}" srcOrd="0" destOrd="0" presId="urn:microsoft.com/office/officeart/2005/8/layout/default#1"/>
    <dgm:cxn modelId="{AD08AF75-3DEA-4D63-99F4-08EA9C946430}" srcId="{76C780FB-82AD-4C57-B7DD-EF3086C604F2}" destId="{805E5617-6170-40C4-BA89-2FF40DDD39F8}" srcOrd="3" destOrd="0" parTransId="{C2297ED0-B1EA-4AE9-8819-EC1404D4F096}" sibTransId="{78A61284-3086-4FF0-B334-DC19B8DAF340}"/>
    <dgm:cxn modelId="{5F517757-D184-4D91-B7EF-581F3E0C1B76}" type="presOf" srcId="{76C780FB-82AD-4C57-B7DD-EF3086C604F2}" destId="{4368C1AE-8526-45E4-8953-82CF94DA47E6}" srcOrd="0" destOrd="0" presId="urn:microsoft.com/office/officeart/2005/8/layout/default#1"/>
    <dgm:cxn modelId="{0B274685-D108-4678-B817-12AD559C266C}" type="presOf" srcId="{805E5617-6170-40C4-BA89-2FF40DDD39F8}" destId="{1C7B1CC7-7036-460E-B3E2-9DF84D26B6FB}" srcOrd="0" destOrd="0" presId="urn:microsoft.com/office/officeart/2005/8/layout/default#1"/>
    <dgm:cxn modelId="{6F57179D-C6AF-444F-9A2B-987B8FE36CCA}" srcId="{76C780FB-82AD-4C57-B7DD-EF3086C604F2}" destId="{1F1B7518-3410-46FB-9A8A-26D3AAC02D8A}" srcOrd="1" destOrd="0" parTransId="{A9FD6F83-CCCB-457A-B329-BF2C0D964D19}" sibTransId="{EE33842B-958F-4D14-9944-175BEFB65B19}"/>
    <dgm:cxn modelId="{F0B602DA-1216-4A64-8EE2-0EC77EB64104}" type="presOf" srcId="{4A7F2382-FEBB-41EF-9E81-8DD2F40CC72F}" destId="{79F99B0B-E5C6-4586-BBAD-8CD81474A8E7}" srcOrd="0" destOrd="0" presId="urn:microsoft.com/office/officeart/2005/8/layout/default#1"/>
    <dgm:cxn modelId="{D1EA5AE8-1905-48F5-AE39-187CB33C3B0D}" type="presOf" srcId="{1F1B7518-3410-46FB-9A8A-26D3AAC02D8A}" destId="{3D879B05-0EFA-4633-83C2-162B18C03E80}" srcOrd="0" destOrd="0" presId="urn:microsoft.com/office/officeart/2005/8/layout/default#1"/>
    <dgm:cxn modelId="{289A301B-2AE5-4038-997B-660F7C058A6F}" type="presParOf" srcId="{4368C1AE-8526-45E4-8953-82CF94DA47E6}" destId="{3060DE6B-827D-4E8E-9D17-F66F5F5B25AD}" srcOrd="0" destOrd="0" presId="urn:microsoft.com/office/officeart/2005/8/layout/default#1"/>
    <dgm:cxn modelId="{59EDE111-66D8-4579-9258-D7965C4B6CC0}" type="presParOf" srcId="{4368C1AE-8526-45E4-8953-82CF94DA47E6}" destId="{FA4C8AEF-4D68-4B9C-B79F-85B97559CB69}" srcOrd="1" destOrd="0" presId="urn:microsoft.com/office/officeart/2005/8/layout/default#1"/>
    <dgm:cxn modelId="{C21619FC-64BF-4E37-BDE7-04724BFD62FC}" type="presParOf" srcId="{4368C1AE-8526-45E4-8953-82CF94DA47E6}" destId="{3D879B05-0EFA-4633-83C2-162B18C03E80}" srcOrd="2" destOrd="0" presId="urn:microsoft.com/office/officeart/2005/8/layout/default#1"/>
    <dgm:cxn modelId="{73503577-982D-4B04-978A-50A21C9F8580}" type="presParOf" srcId="{4368C1AE-8526-45E4-8953-82CF94DA47E6}" destId="{DAA5BC68-D29B-4D69-B44A-D28DCF940178}" srcOrd="3" destOrd="0" presId="urn:microsoft.com/office/officeart/2005/8/layout/default#1"/>
    <dgm:cxn modelId="{A6F7A4D6-D418-4C78-8DC9-B5BE47915FCB}" type="presParOf" srcId="{4368C1AE-8526-45E4-8953-82CF94DA47E6}" destId="{79F99B0B-E5C6-4586-BBAD-8CD81474A8E7}" srcOrd="4" destOrd="0" presId="urn:microsoft.com/office/officeart/2005/8/layout/default#1"/>
    <dgm:cxn modelId="{4CF5DE6E-1929-497F-9514-5FB9D25B5786}" type="presParOf" srcId="{4368C1AE-8526-45E4-8953-82CF94DA47E6}" destId="{34BA6E9A-9483-4A35-B60F-266A0B8DC7EF}" srcOrd="5" destOrd="0" presId="urn:microsoft.com/office/officeart/2005/8/layout/default#1"/>
    <dgm:cxn modelId="{C73A07EC-066E-4831-9CFF-7C0B6CFB605E}" type="presParOf" srcId="{4368C1AE-8526-45E4-8953-82CF94DA47E6}" destId="{1C7B1CC7-7036-460E-B3E2-9DF84D26B6FB}" srcOrd="6" destOrd="0" presId="urn:microsoft.com/office/officeart/2005/8/layout/default#1"/>
    <dgm:cxn modelId="{F6EC1A17-050A-4A58-8F96-80B2A89AEE3F}" type="presParOf" srcId="{4368C1AE-8526-45E4-8953-82CF94DA47E6}" destId="{BBAD54E2-1975-4DF1-88CB-649C1D0B32DF}" srcOrd="7" destOrd="0" presId="urn:microsoft.com/office/officeart/2005/8/layout/default#1"/>
    <dgm:cxn modelId="{2DCEDA04-96F5-4D06-92D5-73D5C43DD207}" type="presParOf" srcId="{4368C1AE-8526-45E4-8953-82CF94DA47E6}" destId="{38F84526-0373-436C-9A15-B22777A5E722}" srcOrd="8" destOrd="0" presId="urn:microsoft.com/office/officeart/2005/8/layout/default#1"/>
    <dgm:cxn modelId="{DDD5DE54-AA73-4DB2-8C3C-1C30D05BC4A3}" type="presParOf" srcId="{4368C1AE-8526-45E4-8953-82CF94DA47E6}" destId="{04F354FE-87C4-402E-A9E0-9209AC2CDA78}" srcOrd="9" destOrd="0" presId="urn:microsoft.com/office/officeart/2005/8/layout/default#1"/>
    <dgm:cxn modelId="{84C875ED-B375-4AE4-BC22-B8A5E9C4396F}" type="presParOf" srcId="{4368C1AE-8526-45E4-8953-82CF94DA47E6}" destId="{440C9E54-B902-47DE-A31D-F939A2837DE7}"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85146-D048-4749-BAA1-14F741567A51}"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3D4E2A47-2E6A-4265-9F29-AB2CE97BBBD1}" type="pres">
      <dgm:prSet presAssocID="{EC085146-D048-4749-BAA1-14F741567A51}" presName="linearFlow" presStyleCnt="0">
        <dgm:presLayoutVars>
          <dgm:resizeHandles val="exact"/>
        </dgm:presLayoutVars>
      </dgm:prSet>
      <dgm:spPr/>
    </dgm:pt>
  </dgm:ptLst>
  <dgm:cxnLst>
    <dgm:cxn modelId="{0C484EE1-03A6-4A65-9E4E-082DFB7AB06F}" type="presOf" srcId="{EC085146-D048-4749-BAA1-14F741567A51}" destId="{3D4E2A47-2E6A-4265-9F29-AB2CE97BBBD1}"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0DE6B-827D-4E8E-9D17-F66F5F5B25AD}">
      <dsp:nvSpPr>
        <dsp:cNvPr id="0" name=""/>
        <dsp:cNvSpPr/>
      </dsp:nvSpPr>
      <dsp:spPr>
        <a:xfrm>
          <a:off x="738146" y="1984"/>
          <a:ext cx="2030015"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a:t>Cognoscitivo</a:t>
          </a:r>
          <a:endParaRPr lang="es-AR" sz="1500" b="1" kern="1200" dirty="0"/>
        </a:p>
      </dsp:txBody>
      <dsp:txXfrm>
        <a:off x="738146" y="1984"/>
        <a:ext cx="2030015" cy="1218009"/>
      </dsp:txXfrm>
    </dsp:sp>
    <dsp:sp modelId="{3D879B05-0EFA-4633-83C2-162B18C03E80}">
      <dsp:nvSpPr>
        <dsp:cNvPr id="0" name=""/>
        <dsp:cNvSpPr/>
      </dsp:nvSpPr>
      <dsp:spPr>
        <a:xfrm>
          <a:off x="2971163" y="1984"/>
          <a:ext cx="2386689"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dirty="0"/>
            <a:t>Concepto de horizonte edáfico</a:t>
          </a:r>
        </a:p>
      </dsp:txBody>
      <dsp:txXfrm>
        <a:off x="2971163" y="1984"/>
        <a:ext cx="2386689" cy="1218009"/>
      </dsp:txXfrm>
    </dsp:sp>
    <dsp:sp modelId="{79F99B0B-E5C6-4586-BBAD-8CD81474A8E7}">
      <dsp:nvSpPr>
        <dsp:cNvPr id="0" name=""/>
        <dsp:cNvSpPr/>
      </dsp:nvSpPr>
      <dsp:spPr>
        <a:xfrm>
          <a:off x="738146" y="1422995"/>
          <a:ext cx="2030015"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a:t>Procedimental</a:t>
          </a:r>
          <a:endParaRPr lang="es-AR" sz="1500" b="1" kern="1200" dirty="0"/>
        </a:p>
      </dsp:txBody>
      <dsp:txXfrm>
        <a:off x="738146" y="1422995"/>
        <a:ext cx="2030015" cy="1218009"/>
      </dsp:txXfrm>
    </dsp:sp>
    <dsp:sp modelId="{1C7B1CC7-7036-460E-B3E2-9DF84D26B6FB}">
      <dsp:nvSpPr>
        <dsp:cNvPr id="0" name=""/>
        <dsp:cNvSpPr/>
      </dsp:nvSpPr>
      <dsp:spPr>
        <a:xfrm>
          <a:off x="2971163" y="1422995"/>
          <a:ext cx="2386689"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a:t>Determinación de las características de los horizontes subsuperficiales a través de una calicata</a:t>
          </a:r>
          <a:endParaRPr lang="es-AR" sz="1500" b="1" kern="1200" dirty="0"/>
        </a:p>
      </dsp:txBody>
      <dsp:txXfrm>
        <a:off x="2971163" y="1422995"/>
        <a:ext cx="2386689" cy="1218009"/>
      </dsp:txXfrm>
    </dsp:sp>
    <dsp:sp modelId="{38F84526-0373-436C-9A15-B22777A5E722}">
      <dsp:nvSpPr>
        <dsp:cNvPr id="0" name=""/>
        <dsp:cNvSpPr/>
      </dsp:nvSpPr>
      <dsp:spPr>
        <a:xfrm>
          <a:off x="744114" y="2714641"/>
          <a:ext cx="2030015"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a:t>Actitudinal</a:t>
          </a:r>
          <a:endParaRPr lang="es-AR" sz="1500" b="1" kern="1200" dirty="0"/>
        </a:p>
      </dsp:txBody>
      <dsp:txXfrm>
        <a:off x="744114" y="2714641"/>
        <a:ext cx="2030015" cy="1218009"/>
      </dsp:txXfrm>
    </dsp:sp>
    <dsp:sp modelId="{440C9E54-B902-47DE-A31D-F939A2837DE7}">
      <dsp:nvSpPr>
        <dsp:cNvPr id="0" name=""/>
        <dsp:cNvSpPr/>
      </dsp:nvSpPr>
      <dsp:spPr>
        <a:xfrm>
          <a:off x="2958699" y="2714641"/>
          <a:ext cx="2399153" cy="1218009"/>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a:t>Prevención de riesgos responsabilizándose de cubrir una calicata</a:t>
          </a:r>
          <a:endParaRPr lang="es-AR" sz="1500" b="1" kern="1200" dirty="0"/>
        </a:p>
      </dsp:txBody>
      <dsp:txXfrm>
        <a:off x="2958699" y="2714641"/>
        <a:ext cx="2399153" cy="1218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1.407"/>
    </inkml:context>
    <inkml:brush xml:id="br0">
      <inkml:brushProperty name="width" value="0.05" units="cm"/>
      <inkml:brushProperty name="height" value="0.05" units="cm"/>
      <inkml:brushProperty name="ignorePressure" value="1"/>
    </inkml:brush>
  </inkml:definitions>
  <inkml:trace contextRef="#ctx0" brushRef="#br0">15 1,'-6'0,"-3"0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51.118"/>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58.541"/>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59.057"/>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59.385"/>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00.744"/>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01.088"/>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3.432"/>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3.791"/>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4.338"/>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4.760"/>
    </inkml:context>
    <inkml:brush xml:id="br0">
      <inkml:brushProperty name="width" value="0.05" units="cm"/>
      <inkml:brushProperty name="height" value="0.05" units="cm"/>
      <inkml:brushProperty name="ignorePressure" value="1"/>
    </inkml:brush>
  </inkml:definitions>
  <inkml:trace contextRef="#ctx0" brushRef="#br0">1 1,'6'6,"8"8,3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3.422"/>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5.088"/>
    </inkml:context>
    <inkml:brush xml:id="br0">
      <inkml:brushProperty name="width" value="0.05" units="cm"/>
      <inkml:brushProperty name="height" value="0.05" units="cm"/>
      <inkml:brushProperty name="ignorePressure" value="1"/>
    </inkml:brush>
  </inkml:definitions>
  <inkml:trace contextRef="#ctx0" brushRef="#br0">1 0,'0'6,"0"9,0 14,12 14,5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15.463"/>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47.364"/>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1.954"/>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2.391"/>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2.71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48.08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48.47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49.020"/>
    </inkml:context>
    <inkml:brush xml:id="br0">
      <inkml:brushProperty name="width" value="0.05" units="cm"/>
      <inkml:brushProperty name="height" value="0.05" units="cm"/>
      <inkml:brushProperty name="ignorePressure" value="1"/>
    </inkml:brush>
  </inkml:definitions>
  <inkml:trace contextRef="#ctx0" brushRef="#br0">0 0,'0'6,"0"3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8:49.879"/>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3.750"/>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4.391"/>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4.721"/>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5.205"/>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5.611"/>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7.221"/>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7T15:27:49.852"/>
    </inkml:context>
    <inkml:brush xml:id="br0">
      <inkml:brushProperty name="width" value="0.05" units="cm"/>
      <inkml:brushProperty name="height" value="0.05" units="cm"/>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745CD-C182-4AE3-9454-596977C3D707}" type="datetimeFigureOut">
              <a:rPr lang="es-AR" smtClean="0"/>
              <a:t>18/4/2023</a:t>
            </a:fld>
            <a:endParaRPr lang="es-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25932-37E8-426C-93E2-C8D92E3C4FFC}" type="slidenum">
              <a:rPr lang="es-AR" smtClean="0"/>
              <a:t>‹#›</a:t>
            </a:fld>
            <a:endParaRPr lang="es-AR"/>
          </a:p>
        </p:txBody>
      </p:sp>
    </p:spTree>
    <p:extLst>
      <p:ext uri="{BB962C8B-B14F-4D97-AF65-F5344CB8AC3E}">
        <p14:creationId xmlns:p14="http://schemas.microsoft.com/office/powerpoint/2010/main" val="349955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75A1-41F3-4DD0-A7E1-C883D5218BF6}"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91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5058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dirty="0">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2511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171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1110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3928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174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9B7A0-EE3D-45EB-8316-07441A510C5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5212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5"/>
          </p:nvPr>
        </p:nvSpPr>
        <p:spPr/>
        <p:txBody>
          <a:bodyPr/>
          <a:lstStyle/>
          <a:p>
            <a:fld id="{4CC25932-37E8-426C-93E2-C8D92E3C4FFC}" type="slidenum">
              <a:rPr lang="es-AR" smtClean="0"/>
              <a:t>37</a:t>
            </a:fld>
            <a:endParaRPr lang="es-AR"/>
          </a:p>
        </p:txBody>
      </p:sp>
    </p:spTree>
    <p:extLst>
      <p:ext uri="{BB962C8B-B14F-4D97-AF65-F5344CB8AC3E}">
        <p14:creationId xmlns:p14="http://schemas.microsoft.com/office/powerpoint/2010/main" val="2482011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a:lstStyle/>
          <a:p>
            <a:pPr eaLnBrk="1" hangingPunct="1"/>
            <a:endParaRPr lang="en-GB" altLang="en-US">
              <a:latin typeface="Arial" charset="0"/>
            </a:endParaRPr>
          </a:p>
        </p:txBody>
      </p:sp>
      <p:sp>
        <p:nvSpPr>
          <p:cNvPr id="3789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8D59E860-3DA0-47A4-B502-6E6CC611426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4578" name="Title Placeholder 1"/>
          <p:cNvSpPr>
            <a:spLocks noGrp="1"/>
          </p:cNvSpPr>
          <p:nvPr>
            <p:ph type="ctrTitle"/>
          </p:nvPr>
        </p:nvSpPr>
        <p:spPr>
          <a:xfrm>
            <a:off x="605367" y="2266950"/>
            <a:ext cx="6161617" cy="1162050"/>
          </a:xfrm>
        </p:spPr>
        <p:txBody>
          <a:bodyPr anchor="b"/>
          <a:lstStyle>
            <a:lvl1pPr>
              <a:defRPr sz="3600" smtClean="0">
                <a:solidFill>
                  <a:schemeClr val="tx2"/>
                </a:solidFill>
                <a:latin typeface="Arial" panose="020B0604020202020204" pitchFamily="34" charset="0"/>
              </a:defRPr>
            </a:lvl1pPr>
          </a:lstStyle>
          <a:p>
            <a:pPr lvl="0"/>
            <a:r>
              <a:rPr lang="en-US" altLang="en-US" noProof="0"/>
              <a:t>Click to edit Master title style</a:t>
            </a:r>
          </a:p>
        </p:txBody>
      </p:sp>
      <p:sp>
        <p:nvSpPr>
          <p:cNvPr id="1027" name="Text Placeholder 2"/>
          <p:cNvSpPr>
            <a:spLocks noGrp="1"/>
          </p:cNvSpPr>
          <p:nvPr>
            <p:ph type="body" idx="1"/>
          </p:nvPr>
        </p:nvSpPr>
        <p:spPr>
          <a:xfrm>
            <a:off x="605367" y="3627439"/>
            <a:ext cx="6170084" cy="534987"/>
          </a:xfrm>
        </p:spPr>
        <p:txBody>
          <a:bodyPr/>
          <a:lstStyle>
            <a:lvl1pPr>
              <a:defRPr sz="2600" smtClean="0">
                <a:effectLst/>
                <a:latin typeface="Arial" panose="020B0604020202020204" pitchFamily="34" charset="0"/>
              </a:defRPr>
            </a:lvl1pPr>
          </a:lstStyle>
          <a:p>
            <a:pPr lvl="0"/>
            <a:r>
              <a:rPr lang="en-US" altLang="en-US" noProof="0"/>
              <a:t>Click to edit Master subtitle style</a:t>
            </a:r>
          </a:p>
        </p:txBody>
      </p:sp>
    </p:spTree>
    <p:extLst>
      <p:ext uri="{BB962C8B-B14F-4D97-AF65-F5344CB8AC3E}">
        <p14:creationId xmlns:p14="http://schemas.microsoft.com/office/powerpoint/2010/main" val="3510614559"/>
      </p:ext>
    </p:extLst>
  </p:cSld>
  <p:clrMapOvr>
    <a:masterClrMapping/>
  </p:clrMapOvr>
  <p:transition spd="med"/>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pPr>
              <a:defRPr/>
            </a:pPr>
            <a:fld id="{8BC82FFF-B8F6-4B72-873D-B1D838DE6F81}" type="slidenum">
              <a:rPr lang="en-US" altLang="en-US"/>
              <a:pPr>
                <a:defRPr/>
              </a:pPr>
              <a:t>‹#›</a:t>
            </a:fld>
            <a:endParaRPr lang="en-US" altLang="en-US"/>
          </a:p>
        </p:txBody>
      </p:sp>
    </p:spTree>
    <p:extLst>
      <p:ext uri="{BB962C8B-B14F-4D97-AF65-F5344CB8AC3E}">
        <p14:creationId xmlns:p14="http://schemas.microsoft.com/office/powerpoint/2010/main" val="35781451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pPr>
              <a:defRPr/>
            </a:pPr>
            <a:fld id="{5103E253-7FBC-4DBF-9E9E-0FE3DEDB691A}" type="slidenum">
              <a:rPr lang="en-US" altLang="en-US"/>
              <a:pPr>
                <a:defRPr/>
              </a:pPr>
              <a:t>‹#›</a:t>
            </a:fld>
            <a:endParaRPr lang="en-US" altLang="en-US"/>
          </a:p>
        </p:txBody>
      </p:sp>
    </p:spTree>
    <p:extLst>
      <p:ext uri="{BB962C8B-B14F-4D97-AF65-F5344CB8AC3E}">
        <p14:creationId xmlns:p14="http://schemas.microsoft.com/office/powerpoint/2010/main" val="17237496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11054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447089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4796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8817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10274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20302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53396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4/18/2023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0251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pPr>
              <a:defRPr/>
            </a:pPr>
            <a:fld id="{5E652A81-9659-4E96-A9DF-9F7A7DAA7EA1}" type="slidenum">
              <a:rPr lang="en-US" altLang="en-US"/>
              <a:pPr>
                <a:defRPr/>
              </a:pPr>
              <a:t>‹#›</a:t>
            </a:fld>
            <a:endParaRPr lang="en-US" altLang="en-US"/>
          </a:p>
        </p:txBody>
      </p:sp>
    </p:spTree>
    <p:extLst>
      <p:ext uri="{BB962C8B-B14F-4D97-AF65-F5344CB8AC3E}">
        <p14:creationId xmlns:p14="http://schemas.microsoft.com/office/powerpoint/2010/main" val="18171554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9072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6"/>
          <p:cNvSpPr/>
          <p:nvPr/>
        </p:nvSpPr>
        <p:spPr>
          <a:xfrm>
            <a:off x="0" y="577850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5" name="Rectangle 7"/>
          <p:cNvSpPr/>
          <p:nvPr/>
        </p:nvSpPr>
        <p:spPr>
          <a:xfrm>
            <a:off x="0" y="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pic>
        <p:nvPicPr>
          <p:cNvPr id="6" name="Picture 10"/>
          <p:cNvPicPr>
            <a:picLocks noChangeAspect="1"/>
          </p:cNvPicPr>
          <p:nvPr/>
        </p:nvPicPr>
        <p:blipFill rotWithShape="1">
          <a:blip r:embed="rId2" cstate="print">
            <a:duotone>
              <a:schemeClr val="accent2">
                <a:shade val="45000"/>
                <a:satMod val="135000"/>
              </a:schemeClr>
              <a:prstClr val="white"/>
            </a:duotone>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s-ES"/>
              <a:t>Haga clic para modificar el estilo de título del patrón</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7" name="Date Placeholder 3"/>
          <p:cNvSpPr>
            <a:spLocks noGrp="1"/>
          </p:cNvSpPr>
          <p:nvPr>
            <p:ph type="dt" sz="half" idx="10"/>
          </p:nvPr>
        </p:nvSpPr>
        <p:spPr/>
        <p:txBody>
          <a:bodyPr/>
          <a:lstStyle>
            <a:lvl1pPr>
              <a:defRPr/>
            </a:lvl1pPr>
          </a:lstStyle>
          <a:p>
            <a:pPr>
              <a:defRPr/>
            </a:pPr>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D94601DA-8508-4927-9107-7D7B738E10DA}" type="slidenum">
              <a:rPr/>
              <a:pPr>
                <a:defRPr/>
              </a:pPr>
              <a:t>‹#›</a:t>
            </a:fld>
            <a:endParaRPr/>
          </a:p>
        </p:txBody>
      </p:sp>
    </p:spTree>
    <p:extLst>
      <p:ext uri="{BB962C8B-B14F-4D97-AF65-F5344CB8AC3E}">
        <p14:creationId xmlns:p14="http://schemas.microsoft.com/office/powerpoint/2010/main" val="35174781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lvl1pPr>
              <a:defRPr/>
            </a:lvl1pPr>
          </a:lstStyle>
          <a:p>
            <a:pPr>
              <a:defRPr/>
            </a:pPr>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A9DB7313-23D9-4738-B268-3556576446CC}" type="slidenum">
              <a:rPr/>
              <a:pPr>
                <a:defRPr/>
              </a:pPr>
              <a:t>‹#›</a:t>
            </a:fld>
            <a:endParaRPr/>
          </a:p>
        </p:txBody>
      </p:sp>
    </p:spTree>
    <p:extLst>
      <p:ext uri="{BB962C8B-B14F-4D97-AF65-F5344CB8AC3E}">
        <p14:creationId xmlns:p14="http://schemas.microsoft.com/office/powerpoint/2010/main" val="392823684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5" name="Group 12"/>
          <p:cNvGrpSpPr>
            <a:grpSpLocks/>
          </p:cNvGrpSpPr>
          <p:nvPr/>
        </p:nvGrpSpPr>
        <p:grpSpPr bwMode="auto">
          <a:xfrm rot="10800000">
            <a:off x="0" y="5645150"/>
            <a:ext cx="12192000" cy="63500"/>
            <a:chOff x="507492" y="1501519"/>
            <a:chExt cx="8129016" cy="63125"/>
          </a:xfrm>
        </p:grpSpPr>
        <p:cxnSp>
          <p:nvCxnSpPr>
            <p:cNvPr id="6" name="Straight Connector 16"/>
            <p:cNvCxnSpPr/>
            <p:nvPr/>
          </p:nvCxnSpPr>
          <p:spPr>
            <a:xfrm>
              <a:off x="518077"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17"/>
            <p:cNvCxnSpPr/>
            <p:nvPr/>
          </p:nvCxnSpPr>
          <p:spPr>
            <a:xfrm>
              <a:off x="518077"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8" name="Group 13"/>
          <p:cNvGrpSpPr>
            <a:grpSpLocks/>
          </p:cNvGrpSpPr>
          <p:nvPr/>
        </p:nvGrpSpPr>
        <p:grpSpPr bwMode="auto">
          <a:xfrm>
            <a:off x="0" y="1143000"/>
            <a:ext cx="12192000" cy="63500"/>
            <a:chOff x="507492" y="1501519"/>
            <a:chExt cx="8129016" cy="63125"/>
          </a:xfrm>
        </p:grpSpPr>
        <p:cxnSp>
          <p:nvCxnSpPr>
            <p:cNvPr id="9"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2" name="Rectangle 6"/>
          <p:cNvSpPr/>
          <p:nvPr/>
        </p:nvSpPr>
        <p:spPr>
          <a:xfrm>
            <a:off x="0" y="577850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3" name="Rectangle 7"/>
          <p:cNvSpPr/>
          <p:nvPr/>
        </p:nvSpPr>
        <p:spPr>
          <a:xfrm>
            <a:off x="0" y="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pic>
        <p:nvPicPr>
          <p:cNvPr id="14" name="Picture 9"/>
          <p:cNvPicPr>
            <a:picLocks noChangeAspect="1"/>
          </p:cNvPicPr>
          <p:nvPr/>
        </p:nvPicPr>
        <p:blipFill rotWithShape="1">
          <a:blip r:embed="rId2" cstate="print">
            <a:duotone>
              <a:schemeClr val="accent2">
                <a:shade val="45000"/>
                <a:satMod val="135000"/>
              </a:schemeClr>
              <a:prstClr val="white"/>
            </a:duotone>
          </a:blip>
          <a:srcRect/>
          <a:stretch/>
        </p:blipFill>
        <p:spPr>
          <a:xfrm>
            <a:off x="1325880" y="0"/>
            <a:ext cx="1747524" cy="2292094"/>
          </a:xfrm>
          <a:prstGeom prst="rect">
            <a:avLst/>
          </a:prstGeom>
        </p:spPr>
      </p:pic>
      <p:sp>
        <p:nvSpPr>
          <p:cNvPr id="15"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sz="1200" b="1" i="1">
                <a:latin typeface="Arial" pitchFamily="34" charset="0"/>
                <a:cs typeface="Arial" pitchFamily="34" charset="0"/>
              </a:rPr>
              <a:t>NOTE:</a:t>
            </a:r>
          </a:p>
          <a:p>
            <a:pPr fontAlgn="auto">
              <a:spcBef>
                <a:spcPts val="0"/>
              </a:spcBef>
              <a:spcAft>
                <a:spcPts val="0"/>
              </a:spcAft>
              <a:defRPr/>
            </a:pPr>
            <a:r>
              <a:rPr sz="1200" i="1">
                <a:latin typeface="Arial" pitchFamily="34" charset="0"/>
                <a:cs typeface="Arial" pitchFamily="34" charset="0"/>
              </a:rPr>
              <a:t>To change the  image on this slide, select the picture and delete it. Then click the Pictures icon in the placeholder to insert your own image.</a:t>
            </a: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s-ES"/>
              <a:t>Haga clic para modificar el estilo de título del patrón</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normAutofit/>
          </a:bodyPr>
          <a:lstStyle>
            <a:lvl1pPr marL="0" indent="0" algn="ctr">
              <a:buNone/>
              <a:defRPr/>
            </a:lvl1pPr>
          </a:lstStyle>
          <a:p>
            <a:pPr lvl="0"/>
            <a:r>
              <a:rPr lang="es-ES" noProof="0"/>
              <a:t>Haga clic en el icono para agregar una imagen</a:t>
            </a:r>
            <a:endParaRPr noProof="0"/>
          </a:p>
        </p:txBody>
      </p:sp>
    </p:spTree>
    <p:extLst>
      <p:ext uri="{BB962C8B-B14F-4D97-AF65-F5344CB8AC3E}">
        <p14:creationId xmlns:p14="http://schemas.microsoft.com/office/powerpoint/2010/main" val="98906552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Date Placeholder 3"/>
          <p:cNvSpPr>
            <a:spLocks noGrp="1"/>
          </p:cNvSpPr>
          <p:nvPr>
            <p:ph type="dt" sz="half" idx="10"/>
          </p:nvPr>
        </p:nvSpPr>
        <p:spPr/>
        <p:txBody>
          <a:bodyPr/>
          <a:lstStyle>
            <a:lvl1pPr>
              <a:defRPr/>
            </a:lvl1pPr>
          </a:lstStyle>
          <a:p>
            <a:pPr>
              <a:defRPr/>
            </a:pPr>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3D63511C-E12D-4E21-A1D9-52E8D81C4E5E}" type="slidenum">
              <a:rPr/>
              <a:pPr>
                <a:defRPr/>
              </a:pPr>
              <a:t>‹#›</a:t>
            </a:fld>
            <a:endParaRPr/>
          </a:p>
        </p:txBody>
      </p:sp>
    </p:spTree>
    <p:extLst>
      <p:ext uri="{BB962C8B-B14F-4D97-AF65-F5344CB8AC3E}">
        <p14:creationId xmlns:p14="http://schemas.microsoft.com/office/powerpoint/2010/main" val="193678626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4900" y="2424112"/>
            <a:ext cx="4919472" cy="37480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66110" y="2424112"/>
            <a:ext cx="4919472" cy="37480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Date Placeholder 3"/>
          <p:cNvSpPr>
            <a:spLocks noGrp="1"/>
          </p:cNvSpPr>
          <p:nvPr>
            <p:ph type="dt" sz="half" idx="10"/>
          </p:nvPr>
        </p:nvSpPr>
        <p:spPr/>
        <p:txBody>
          <a:bodyPr/>
          <a:lstStyle>
            <a:lvl1pPr>
              <a:defRPr/>
            </a:lvl1pPr>
          </a:lstStyle>
          <a:p>
            <a:pPr>
              <a:defRPr/>
            </a:pPr>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9B650950-B992-4DD4-9030-C9048D0AFE74}" type="slidenum">
              <a:rPr/>
              <a:pPr>
                <a:defRPr/>
              </a:pPr>
              <a:t>‹#›</a:t>
            </a:fld>
            <a:endParaRPr/>
          </a:p>
        </p:txBody>
      </p:sp>
    </p:spTree>
    <p:extLst>
      <p:ext uri="{BB962C8B-B14F-4D97-AF65-F5344CB8AC3E}">
        <p14:creationId xmlns:p14="http://schemas.microsoft.com/office/powerpoint/2010/main" val="39955388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Date Placeholder 3"/>
          <p:cNvSpPr>
            <a:spLocks noGrp="1"/>
          </p:cNvSpPr>
          <p:nvPr>
            <p:ph type="dt" sz="half" idx="10"/>
          </p:nvPr>
        </p:nvSpPr>
        <p:spPr/>
        <p:txBody>
          <a:bodyPr/>
          <a:lstStyle>
            <a:lvl1pPr>
              <a:defRPr/>
            </a:lvl1pPr>
          </a:lstStyle>
          <a:p>
            <a:pPr>
              <a:defRPr/>
            </a:pPr>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D71B8ED4-57C8-4D35-A504-EF9B44728520}" type="slidenum">
              <a:rPr/>
              <a:pPr>
                <a:defRPr/>
              </a:pPr>
              <a:t>‹#›</a:t>
            </a:fld>
            <a:endParaRPr/>
          </a:p>
        </p:txBody>
      </p:sp>
    </p:spTree>
    <p:extLst>
      <p:ext uri="{BB962C8B-B14F-4D97-AF65-F5344CB8AC3E}">
        <p14:creationId xmlns:p14="http://schemas.microsoft.com/office/powerpoint/2010/main" val="356199637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a:p>
        </p:txBody>
      </p:sp>
      <p:sp>
        <p:nvSpPr>
          <p:cNvPr id="3" name="Footer Placeholder 2"/>
          <p:cNvSpPr>
            <a:spLocks noGrp="1"/>
          </p:cNvSpPr>
          <p:nvPr>
            <p:ph type="ftr" sz="quarter" idx="11"/>
          </p:nvPr>
        </p:nvSpPr>
        <p:spPr/>
        <p:txBody>
          <a:bodyPr/>
          <a:lstStyle>
            <a:lvl1pPr>
              <a:defRPr/>
            </a:lvl1pPr>
          </a:lstStyle>
          <a:p>
            <a:pPr>
              <a:defRPr/>
            </a:pPr>
            <a:endParaRPr/>
          </a:p>
        </p:txBody>
      </p:sp>
      <p:sp>
        <p:nvSpPr>
          <p:cNvPr id="4" name="Slide Number Placeholder 3"/>
          <p:cNvSpPr>
            <a:spLocks noGrp="1"/>
          </p:cNvSpPr>
          <p:nvPr>
            <p:ph type="sldNum" sz="quarter" idx="12"/>
          </p:nvPr>
        </p:nvSpPr>
        <p:spPr/>
        <p:txBody>
          <a:bodyPr/>
          <a:lstStyle>
            <a:lvl1pPr>
              <a:defRPr/>
            </a:lvl1pPr>
          </a:lstStyle>
          <a:p>
            <a:pPr>
              <a:defRPr/>
            </a:pPr>
            <a:fld id="{BB167231-E924-481A-A7D5-417439CE5FF9}" type="slidenum">
              <a:rPr/>
              <a:pPr>
                <a:defRPr/>
              </a:pPr>
              <a:t>‹#›</a:t>
            </a:fld>
            <a:endParaRPr/>
          </a:p>
        </p:txBody>
      </p:sp>
    </p:spTree>
    <p:extLst>
      <p:ext uri="{BB962C8B-B14F-4D97-AF65-F5344CB8AC3E}">
        <p14:creationId xmlns:p14="http://schemas.microsoft.com/office/powerpoint/2010/main" val="33670687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s-ES"/>
              <a:t>Haga clic para modificar el estilo de título del patrón</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9E6C7FE5-7F8D-4328-8927-6B99FFA0ABCC}" type="slidenum">
              <a:rPr/>
              <a:pPr>
                <a:defRPr/>
              </a:pPr>
              <a:t>‹#›</a:t>
            </a:fld>
            <a:endParaRPr/>
          </a:p>
        </p:txBody>
      </p:sp>
    </p:spTree>
    <p:extLst>
      <p:ext uri="{BB962C8B-B14F-4D97-AF65-F5344CB8AC3E}">
        <p14:creationId xmlns:p14="http://schemas.microsoft.com/office/powerpoint/2010/main" val="354248058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s-ES"/>
              <a:t>Haga clic para modificar el estilo de título del patrón</a:t>
            </a:r>
            <a:endParaRPr/>
          </a:p>
        </p:txBody>
      </p:sp>
      <p:sp>
        <p:nvSpPr>
          <p:cNvPr id="3" name="Picture Placeholder 2"/>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noProof="0"/>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079E7047-C496-4B59-B7D5-7E9F0DDE452B}" type="slidenum">
              <a:rPr/>
              <a:pPr>
                <a:defRPr/>
              </a:pPr>
              <a:t>‹#›</a:t>
            </a:fld>
            <a:endParaRPr/>
          </a:p>
        </p:txBody>
      </p:sp>
    </p:spTree>
    <p:extLst>
      <p:ext uri="{BB962C8B-B14F-4D97-AF65-F5344CB8AC3E}">
        <p14:creationId xmlns:p14="http://schemas.microsoft.com/office/powerpoint/2010/main" val="31539324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52CADC0-24E8-4B03-9CEC-CE0D835AF456}" type="slidenum">
              <a:rPr lang="en-US" altLang="en-US"/>
              <a:pPr>
                <a:defRPr/>
              </a:pPr>
              <a:t>‹#›</a:t>
            </a:fld>
            <a:endParaRPr lang="en-US" altLang="en-US"/>
          </a:p>
        </p:txBody>
      </p:sp>
    </p:spTree>
    <p:extLst>
      <p:ext uri="{BB962C8B-B14F-4D97-AF65-F5344CB8AC3E}">
        <p14:creationId xmlns:p14="http://schemas.microsoft.com/office/powerpoint/2010/main" val="351138768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lvl1pPr>
              <a:defRPr/>
            </a:lvl1pPr>
          </a:lstStyle>
          <a:p>
            <a:pPr>
              <a:defRPr/>
            </a:pPr>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3865FC49-DE41-4D12-B1EA-AC8C45C918B8}" type="slidenum">
              <a:rPr/>
              <a:pPr>
                <a:defRPr/>
              </a:pPr>
              <a:t>‹#›</a:t>
            </a:fld>
            <a:endParaRPr/>
          </a:p>
        </p:txBody>
      </p:sp>
    </p:spTree>
    <p:extLst>
      <p:ext uri="{BB962C8B-B14F-4D97-AF65-F5344CB8AC3E}">
        <p14:creationId xmlns:p14="http://schemas.microsoft.com/office/powerpoint/2010/main" val="35212281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4" name="Group 6"/>
          <p:cNvGrpSpPr>
            <a:grpSpLocks/>
          </p:cNvGrpSpPr>
          <p:nvPr/>
        </p:nvGrpSpPr>
        <p:grpSpPr bwMode="auto">
          <a:xfrm rot="5400000">
            <a:off x="6513513" y="3228975"/>
            <a:ext cx="5634038" cy="84137"/>
            <a:chOff x="1073150" y="1219201"/>
            <a:chExt cx="10058400" cy="63125"/>
          </a:xfrm>
        </p:grpSpPr>
        <p:cxnSp>
          <p:nvCxnSpPr>
            <p:cNvPr id="5" name="Straight Connector 7"/>
            <p:cNvCxnSpPr/>
            <p:nvPr/>
          </p:nvCxnSpPr>
          <p:spPr>
            <a:xfrm rot="10800000">
              <a:off x="1073151" y="120729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0800000">
              <a:off x="1073151" y="127041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9372600" y="365125"/>
            <a:ext cx="1714500" cy="5811838"/>
          </a:xfrm>
        </p:spPr>
        <p:txBody>
          <a:bodyPr vert="eaVert"/>
          <a:lstStyle/>
          <a:p>
            <a:r>
              <a:rPr lang="es-ES"/>
              <a:t>Haga clic para modificar el estilo de título del patrón</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Date Placeholder 3"/>
          <p:cNvSpPr>
            <a:spLocks noGrp="1"/>
          </p:cNvSpPr>
          <p:nvPr>
            <p:ph type="dt" sz="half" idx="10"/>
          </p:nvPr>
        </p:nvSpPr>
        <p:spPr/>
        <p:txBody>
          <a:bodyPr/>
          <a:lstStyle>
            <a:lvl1pPr>
              <a:defRPr/>
            </a:lvl1pPr>
          </a:lstStyle>
          <a:p>
            <a:pPr>
              <a:defRPr/>
            </a:pPr>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BDB45064-0613-4961-BFED-917EE065AEF2}" type="slidenum">
              <a:rPr/>
              <a:pPr>
                <a:defRPr/>
              </a:pPr>
              <a:t>‹#›</a:t>
            </a:fld>
            <a:endParaRPr/>
          </a:p>
        </p:txBody>
      </p:sp>
    </p:spTree>
    <p:extLst>
      <p:ext uri="{BB962C8B-B14F-4D97-AF65-F5344CB8AC3E}">
        <p14:creationId xmlns:p14="http://schemas.microsoft.com/office/powerpoint/2010/main" val="146179223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fld id="{9F966EE0-BB20-4BF2-A48C-E16E11C8D7BD}" type="datetimeFigureOut">
              <a:rPr lang="es-AR"/>
              <a:pPr>
                <a:defRPr/>
              </a:pPr>
              <a:t>18/4/2023</a:t>
            </a:fld>
            <a:endParaRPr lang="es-AR"/>
          </a:p>
        </p:txBody>
      </p:sp>
      <p:sp>
        <p:nvSpPr>
          <p:cNvPr id="3" name="Marcador de pie de página 2"/>
          <p:cNvSpPr>
            <a:spLocks noGrp="1"/>
          </p:cNvSpPr>
          <p:nvPr>
            <p:ph type="ftr" sz="quarter" idx="11"/>
          </p:nvPr>
        </p:nvSpPr>
        <p:spPr/>
        <p:txBody>
          <a:bodyPr/>
          <a:lstStyle>
            <a:lvl1pPr>
              <a:defRPr/>
            </a:lvl1pPr>
          </a:lstStyle>
          <a:p>
            <a:pPr>
              <a:defRPr/>
            </a:pPr>
            <a:endParaRPr lang="es-AR"/>
          </a:p>
        </p:txBody>
      </p:sp>
      <p:sp>
        <p:nvSpPr>
          <p:cNvPr id="4" name="Marcador de número de diapositiva 3"/>
          <p:cNvSpPr>
            <a:spLocks noGrp="1"/>
          </p:cNvSpPr>
          <p:nvPr>
            <p:ph type="sldNum" sz="quarter" idx="12"/>
          </p:nvPr>
        </p:nvSpPr>
        <p:spPr/>
        <p:txBody>
          <a:bodyPr/>
          <a:lstStyle>
            <a:lvl1pPr>
              <a:defRPr/>
            </a:lvl1pPr>
          </a:lstStyle>
          <a:p>
            <a:pPr>
              <a:defRPr/>
            </a:pPr>
            <a:fld id="{DF920CAB-8AB6-483B-A922-0907023828CD}" type="slidenum">
              <a:rPr lang="es-AR"/>
              <a:pPr>
                <a:defRPr/>
              </a:pPr>
              <a:t>‹#›</a:t>
            </a:fld>
            <a:endParaRPr lang="es-AR"/>
          </a:p>
        </p:txBody>
      </p:sp>
    </p:spTree>
    <p:extLst>
      <p:ext uri="{BB962C8B-B14F-4D97-AF65-F5344CB8AC3E}">
        <p14:creationId xmlns:p14="http://schemas.microsoft.com/office/powerpoint/2010/main" val="2079311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endParaRPr lang="es-AR"/>
          </a:p>
        </p:txBody>
      </p:sp>
      <p:sp>
        <p:nvSpPr>
          <p:cNvPr id="3" name="Marcador de pie de página 2"/>
          <p:cNvSpPr>
            <a:spLocks noGrp="1"/>
          </p:cNvSpPr>
          <p:nvPr>
            <p:ph type="ftr" sz="quarter" idx="11"/>
          </p:nvPr>
        </p:nvSpPr>
        <p:spPr/>
        <p:txBody>
          <a:bodyPr/>
          <a:lstStyle>
            <a:lvl1pPr>
              <a:defRPr/>
            </a:lvl1pPr>
          </a:lstStyle>
          <a:p>
            <a:pPr>
              <a:defRPr/>
            </a:pPr>
            <a:endParaRPr lang="es-AR"/>
          </a:p>
        </p:txBody>
      </p:sp>
      <p:sp>
        <p:nvSpPr>
          <p:cNvPr id="4" name="Marcador de número de diapositiva 3"/>
          <p:cNvSpPr>
            <a:spLocks noGrp="1"/>
          </p:cNvSpPr>
          <p:nvPr>
            <p:ph type="sldNum" sz="quarter" idx="12"/>
          </p:nvPr>
        </p:nvSpPr>
        <p:spPr/>
        <p:txBody>
          <a:bodyPr/>
          <a:lstStyle>
            <a:lvl1pPr>
              <a:defRPr/>
            </a:lvl1pPr>
          </a:lstStyle>
          <a:p>
            <a:pPr>
              <a:defRPr/>
            </a:pPr>
            <a:fld id="{312C367E-8926-4361-8B5A-97609B361F93}" type="slidenum">
              <a:rPr lang="es-AR"/>
              <a:pPr>
                <a:defRPr/>
              </a:pPr>
              <a:t>‹#›</a:t>
            </a:fld>
            <a:endParaRPr lang="es-AR"/>
          </a:p>
        </p:txBody>
      </p:sp>
    </p:spTree>
    <p:extLst>
      <p:ext uri="{BB962C8B-B14F-4D97-AF65-F5344CB8AC3E}">
        <p14:creationId xmlns:p14="http://schemas.microsoft.com/office/powerpoint/2010/main" val="1355847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0"/>
            <a:ext cx="11329456" cy="616455"/>
          </a:xfrm>
        </p:spPr>
        <p:txBody>
          <a:bodyPr>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431800" y="854994"/>
            <a:ext cx="11328400" cy="336244"/>
          </a:xfrm>
        </p:spPr>
        <p:txBody>
          <a:bodyPr>
            <a:noAutofit/>
          </a:bodyPr>
          <a:lstStyle>
            <a:lvl1pPr marL="0" indent="0">
              <a:buNone/>
              <a:defRPr sz="2000"/>
            </a:lvl1pPr>
          </a:lstStyle>
          <a:p>
            <a:pPr lvl="0"/>
            <a:r>
              <a:rPr lang="en-US" dirty="0"/>
              <a:t>Click to edit Master text styles</a:t>
            </a:r>
          </a:p>
        </p:txBody>
      </p:sp>
      <p:sp>
        <p:nvSpPr>
          <p:cNvPr id="4" name="Datumsplatzhalter 3"/>
          <p:cNvSpPr>
            <a:spLocks noGrp="1"/>
          </p:cNvSpPr>
          <p:nvPr>
            <p:ph type="dt" sz="half" idx="14"/>
          </p:nvPr>
        </p:nvSpPr>
        <p:spPr/>
        <p:txBody>
          <a:bodyPr/>
          <a:lstStyle>
            <a:lvl1pPr>
              <a:defRPr/>
            </a:lvl1pPr>
          </a:lstStyle>
          <a:p>
            <a:pPr>
              <a:defRPr/>
            </a:pPr>
            <a:fld id="{F7839443-A0BA-4D2E-BBD8-D1936821B5C3}" type="datetimeFigureOut">
              <a:rPr lang="de-DE"/>
              <a:pPr>
                <a:defRPr/>
              </a:pPr>
              <a:t>18.04.2023</a:t>
            </a:fld>
            <a:endParaRPr lang="de-DE" dirty="0"/>
          </a:p>
        </p:txBody>
      </p:sp>
      <p:sp>
        <p:nvSpPr>
          <p:cNvPr id="5" name="Fußzeilenplatzhalter 4"/>
          <p:cNvSpPr>
            <a:spLocks noGrp="1"/>
          </p:cNvSpPr>
          <p:nvPr>
            <p:ph type="ftr" sz="quarter" idx="15"/>
          </p:nvPr>
        </p:nvSpPr>
        <p:spPr/>
        <p:txBody>
          <a:bodyPr/>
          <a:lstStyle>
            <a:lvl1pPr>
              <a:defRPr/>
            </a:lvl1pPr>
          </a:lstStyle>
          <a:p>
            <a:pPr>
              <a:defRPr/>
            </a:pPr>
            <a:endParaRPr lang="de-DE"/>
          </a:p>
        </p:txBody>
      </p:sp>
      <p:sp>
        <p:nvSpPr>
          <p:cNvPr id="6" name="Foliennummernplatzhalter 5"/>
          <p:cNvSpPr>
            <a:spLocks noGrp="1"/>
          </p:cNvSpPr>
          <p:nvPr>
            <p:ph type="sldNum" sz="quarter" idx="16"/>
          </p:nvPr>
        </p:nvSpPr>
        <p:spPr/>
        <p:txBody>
          <a:bodyPr/>
          <a:lstStyle>
            <a:lvl1pPr>
              <a:defRPr/>
            </a:lvl1pPr>
          </a:lstStyle>
          <a:p>
            <a:pPr>
              <a:defRPr/>
            </a:pPr>
            <a:fld id="{7441BF2E-CB41-4A91-B9CB-78174D9691EC}" type="slidenum">
              <a:rPr lang="de-DE"/>
              <a:pPr>
                <a:defRPr/>
              </a:pPr>
              <a:t>‹#›</a:t>
            </a:fld>
            <a:endParaRPr lang="de-DE" dirty="0"/>
          </a:p>
        </p:txBody>
      </p:sp>
    </p:spTree>
    <p:extLst>
      <p:ext uri="{BB962C8B-B14F-4D97-AF65-F5344CB8AC3E}">
        <p14:creationId xmlns:p14="http://schemas.microsoft.com/office/powerpoint/2010/main" val="55178346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97FE-BDD1-1AA3-9C8E-EB8ACE4D27F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AR"/>
          </a:p>
        </p:txBody>
      </p:sp>
      <p:sp>
        <p:nvSpPr>
          <p:cNvPr id="3" name="Subtitle 2">
            <a:extLst>
              <a:ext uri="{FF2B5EF4-FFF2-40B4-BE49-F238E27FC236}">
                <a16:creationId xmlns:a16="http://schemas.microsoft.com/office/drawing/2014/main" id="{0C6D67BA-D3F2-D620-711E-B590D538F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AR"/>
          </a:p>
        </p:txBody>
      </p:sp>
      <p:sp>
        <p:nvSpPr>
          <p:cNvPr id="4" name="Date Placeholder 3">
            <a:extLst>
              <a:ext uri="{FF2B5EF4-FFF2-40B4-BE49-F238E27FC236}">
                <a16:creationId xmlns:a16="http://schemas.microsoft.com/office/drawing/2014/main" id="{6A91D97A-F1CF-EF17-1D3A-2DB0DA6E5F2D}"/>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E421CC14-C291-8C6C-05A7-77A82DF85118}"/>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D503992E-9822-F792-86A0-19B27D2ACF79}"/>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4094986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28CD-A58D-5CFB-4773-AD6329B2DDA0}"/>
              </a:ext>
            </a:extLst>
          </p:cNvPr>
          <p:cNvSpPr>
            <a:spLocks noGrp="1"/>
          </p:cNvSpPr>
          <p:nvPr>
            <p:ph type="title"/>
          </p:nvPr>
        </p:nvSpPr>
        <p:spPr/>
        <p:txBody>
          <a:bodyPr/>
          <a:lstStyle/>
          <a:p>
            <a:r>
              <a:rPr lang="en-GB"/>
              <a:t>Click to edit Master title style</a:t>
            </a:r>
            <a:endParaRPr lang="es-AR"/>
          </a:p>
        </p:txBody>
      </p:sp>
      <p:sp>
        <p:nvSpPr>
          <p:cNvPr id="3" name="Content Placeholder 2">
            <a:extLst>
              <a:ext uri="{FF2B5EF4-FFF2-40B4-BE49-F238E27FC236}">
                <a16:creationId xmlns:a16="http://schemas.microsoft.com/office/drawing/2014/main" id="{7F52E298-0009-4B95-A325-A571CA94F39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Date Placeholder 3">
            <a:extLst>
              <a:ext uri="{FF2B5EF4-FFF2-40B4-BE49-F238E27FC236}">
                <a16:creationId xmlns:a16="http://schemas.microsoft.com/office/drawing/2014/main" id="{6147B6CD-D0EA-AB27-F191-4FD7424A9357}"/>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9B8151E8-835D-F125-4F05-3698F7879691}"/>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2C00191A-1CD7-759A-FEF0-9074653D3C4E}"/>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2497382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7088-B392-5CDC-1DC5-D6D6A152F5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AR"/>
          </a:p>
        </p:txBody>
      </p:sp>
      <p:sp>
        <p:nvSpPr>
          <p:cNvPr id="3" name="Text Placeholder 2">
            <a:extLst>
              <a:ext uri="{FF2B5EF4-FFF2-40B4-BE49-F238E27FC236}">
                <a16:creationId xmlns:a16="http://schemas.microsoft.com/office/drawing/2014/main" id="{F7679F43-2438-0EC5-95CB-986599E86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30C98E-1642-5B9F-2277-C1275680ECE3}"/>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3FEFE247-2806-D4A6-7D72-072C3053B318}"/>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2E52D358-7509-7966-1C12-B552CD074608}"/>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2104662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F610-5EEB-712D-1201-C79F0E97350B}"/>
              </a:ext>
            </a:extLst>
          </p:cNvPr>
          <p:cNvSpPr>
            <a:spLocks noGrp="1"/>
          </p:cNvSpPr>
          <p:nvPr>
            <p:ph type="title"/>
          </p:nvPr>
        </p:nvSpPr>
        <p:spPr/>
        <p:txBody>
          <a:bodyPr/>
          <a:lstStyle/>
          <a:p>
            <a:r>
              <a:rPr lang="en-GB"/>
              <a:t>Click to edit Master title style</a:t>
            </a:r>
            <a:endParaRPr lang="es-AR"/>
          </a:p>
        </p:txBody>
      </p:sp>
      <p:sp>
        <p:nvSpPr>
          <p:cNvPr id="3" name="Content Placeholder 2">
            <a:extLst>
              <a:ext uri="{FF2B5EF4-FFF2-40B4-BE49-F238E27FC236}">
                <a16:creationId xmlns:a16="http://schemas.microsoft.com/office/drawing/2014/main" id="{D2709EAE-A518-9211-E53E-CD92D7C4D9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Content Placeholder 3">
            <a:extLst>
              <a:ext uri="{FF2B5EF4-FFF2-40B4-BE49-F238E27FC236}">
                <a16:creationId xmlns:a16="http://schemas.microsoft.com/office/drawing/2014/main" id="{FD35FCA9-F611-B116-CF44-B23C766FE7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5" name="Date Placeholder 4">
            <a:extLst>
              <a:ext uri="{FF2B5EF4-FFF2-40B4-BE49-F238E27FC236}">
                <a16:creationId xmlns:a16="http://schemas.microsoft.com/office/drawing/2014/main" id="{C22BAFF4-8051-9F59-DB40-A470639B8CA7}"/>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6" name="Footer Placeholder 5">
            <a:extLst>
              <a:ext uri="{FF2B5EF4-FFF2-40B4-BE49-F238E27FC236}">
                <a16:creationId xmlns:a16="http://schemas.microsoft.com/office/drawing/2014/main" id="{C44A3B04-F785-74A4-46A1-34756E36C46A}"/>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97E888DD-58F4-DDEB-1E97-99F6DE708854}"/>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4099232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9594-69BD-2D8F-613F-C9B4C9C80C3B}"/>
              </a:ext>
            </a:extLst>
          </p:cNvPr>
          <p:cNvSpPr>
            <a:spLocks noGrp="1"/>
          </p:cNvSpPr>
          <p:nvPr>
            <p:ph type="title"/>
          </p:nvPr>
        </p:nvSpPr>
        <p:spPr>
          <a:xfrm>
            <a:off x="839788" y="365125"/>
            <a:ext cx="10515600" cy="1325563"/>
          </a:xfrm>
        </p:spPr>
        <p:txBody>
          <a:bodyPr/>
          <a:lstStyle/>
          <a:p>
            <a:r>
              <a:rPr lang="en-GB"/>
              <a:t>Click to edit Master title style</a:t>
            </a:r>
            <a:endParaRPr lang="es-AR"/>
          </a:p>
        </p:txBody>
      </p:sp>
      <p:sp>
        <p:nvSpPr>
          <p:cNvPr id="3" name="Text Placeholder 2">
            <a:extLst>
              <a:ext uri="{FF2B5EF4-FFF2-40B4-BE49-F238E27FC236}">
                <a16:creationId xmlns:a16="http://schemas.microsoft.com/office/drawing/2014/main" id="{DF89F6DB-98A9-B200-94D1-56E044668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C0DB50-D77B-482B-CE45-4EB20283EE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5" name="Text Placeholder 4">
            <a:extLst>
              <a:ext uri="{FF2B5EF4-FFF2-40B4-BE49-F238E27FC236}">
                <a16:creationId xmlns:a16="http://schemas.microsoft.com/office/drawing/2014/main" id="{DC8F5157-D7EE-09AA-059E-1B70BD064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48468B-BB82-FBC2-E8FA-4537DDA7E81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7" name="Date Placeholder 6">
            <a:extLst>
              <a:ext uri="{FF2B5EF4-FFF2-40B4-BE49-F238E27FC236}">
                <a16:creationId xmlns:a16="http://schemas.microsoft.com/office/drawing/2014/main" id="{A1DB9B84-28C5-4CB2-CF04-44816B1C931E}"/>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8" name="Footer Placeholder 7">
            <a:extLst>
              <a:ext uri="{FF2B5EF4-FFF2-40B4-BE49-F238E27FC236}">
                <a16:creationId xmlns:a16="http://schemas.microsoft.com/office/drawing/2014/main" id="{A4B7FA9B-9CA0-5C56-FE56-ACE889D687C3}"/>
              </a:ext>
            </a:extLst>
          </p:cNvPr>
          <p:cNvSpPr>
            <a:spLocks noGrp="1"/>
          </p:cNvSpPr>
          <p:nvPr>
            <p:ph type="ftr" sz="quarter" idx="11"/>
          </p:nvPr>
        </p:nvSpPr>
        <p:spPr/>
        <p:txBody>
          <a:bodyPr/>
          <a:lstStyle/>
          <a:p>
            <a:endParaRPr lang="es-AR"/>
          </a:p>
        </p:txBody>
      </p:sp>
      <p:sp>
        <p:nvSpPr>
          <p:cNvPr id="9" name="Slide Number Placeholder 8">
            <a:extLst>
              <a:ext uri="{FF2B5EF4-FFF2-40B4-BE49-F238E27FC236}">
                <a16:creationId xmlns:a16="http://schemas.microsoft.com/office/drawing/2014/main" id="{B80A55AB-EBDC-35F7-EB08-D81BF85A797E}"/>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110118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p:cNvSpPr>
            <a:spLocks noGrp="1"/>
          </p:cNvSpPr>
          <p:nvPr>
            <p:ph type="sldNum" sz="quarter" idx="10"/>
          </p:nvPr>
        </p:nvSpPr>
        <p:spPr/>
        <p:txBody>
          <a:bodyPr/>
          <a:lstStyle>
            <a:lvl1pPr>
              <a:defRPr/>
            </a:lvl1pPr>
          </a:lstStyle>
          <a:p>
            <a:pPr>
              <a:defRPr/>
            </a:pPr>
            <a:fld id="{1D513FFE-9280-42FA-91E4-1527B3EA773C}" type="slidenum">
              <a:rPr lang="en-US" altLang="en-US"/>
              <a:pPr>
                <a:defRPr/>
              </a:pPr>
              <a:t>‹#›</a:t>
            </a:fld>
            <a:endParaRPr lang="en-US" altLang="en-US"/>
          </a:p>
        </p:txBody>
      </p:sp>
    </p:spTree>
    <p:extLst>
      <p:ext uri="{BB962C8B-B14F-4D97-AF65-F5344CB8AC3E}">
        <p14:creationId xmlns:p14="http://schemas.microsoft.com/office/powerpoint/2010/main" val="124509228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D699-528A-32F1-E38F-A3EAA7E0239C}"/>
              </a:ext>
            </a:extLst>
          </p:cNvPr>
          <p:cNvSpPr>
            <a:spLocks noGrp="1"/>
          </p:cNvSpPr>
          <p:nvPr>
            <p:ph type="title"/>
          </p:nvPr>
        </p:nvSpPr>
        <p:spPr/>
        <p:txBody>
          <a:bodyPr/>
          <a:lstStyle/>
          <a:p>
            <a:r>
              <a:rPr lang="en-GB"/>
              <a:t>Click to edit Master title style</a:t>
            </a:r>
            <a:endParaRPr lang="es-AR"/>
          </a:p>
        </p:txBody>
      </p:sp>
      <p:sp>
        <p:nvSpPr>
          <p:cNvPr id="3" name="Date Placeholder 2">
            <a:extLst>
              <a:ext uri="{FF2B5EF4-FFF2-40B4-BE49-F238E27FC236}">
                <a16:creationId xmlns:a16="http://schemas.microsoft.com/office/drawing/2014/main" id="{1951448B-6A17-5F4B-0D4D-B0774B48F8D1}"/>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4" name="Footer Placeholder 3">
            <a:extLst>
              <a:ext uri="{FF2B5EF4-FFF2-40B4-BE49-F238E27FC236}">
                <a16:creationId xmlns:a16="http://schemas.microsoft.com/office/drawing/2014/main" id="{EA2A9CE2-4527-F0B0-52DB-D0B479968FB7}"/>
              </a:ext>
            </a:extLst>
          </p:cNvPr>
          <p:cNvSpPr>
            <a:spLocks noGrp="1"/>
          </p:cNvSpPr>
          <p:nvPr>
            <p:ph type="ftr" sz="quarter" idx="11"/>
          </p:nvPr>
        </p:nvSpPr>
        <p:spPr/>
        <p:txBody>
          <a:bodyPr/>
          <a:lstStyle/>
          <a:p>
            <a:endParaRPr lang="es-AR"/>
          </a:p>
        </p:txBody>
      </p:sp>
      <p:sp>
        <p:nvSpPr>
          <p:cNvPr id="5" name="Slide Number Placeholder 4">
            <a:extLst>
              <a:ext uri="{FF2B5EF4-FFF2-40B4-BE49-F238E27FC236}">
                <a16:creationId xmlns:a16="http://schemas.microsoft.com/office/drawing/2014/main" id="{2D3493FC-37CA-F81E-F5BC-F8FF5BEF8E58}"/>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2409382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4FC47A-6112-CB09-5E2A-31843B6231BF}"/>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3" name="Footer Placeholder 2">
            <a:extLst>
              <a:ext uri="{FF2B5EF4-FFF2-40B4-BE49-F238E27FC236}">
                <a16:creationId xmlns:a16="http://schemas.microsoft.com/office/drawing/2014/main" id="{6B4BDB01-616E-BF93-7202-F646F926398F}"/>
              </a:ext>
            </a:extLst>
          </p:cNvPr>
          <p:cNvSpPr>
            <a:spLocks noGrp="1"/>
          </p:cNvSpPr>
          <p:nvPr>
            <p:ph type="ftr" sz="quarter" idx="11"/>
          </p:nvPr>
        </p:nvSpPr>
        <p:spPr/>
        <p:txBody>
          <a:bodyPr/>
          <a:lstStyle/>
          <a:p>
            <a:endParaRPr lang="es-AR"/>
          </a:p>
        </p:txBody>
      </p:sp>
      <p:sp>
        <p:nvSpPr>
          <p:cNvPr id="4" name="Slide Number Placeholder 3">
            <a:extLst>
              <a:ext uri="{FF2B5EF4-FFF2-40B4-BE49-F238E27FC236}">
                <a16:creationId xmlns:a16="http://schemas.microsoft.com/office/drawing/2014/main" id="{AD907ECD-CE99-0245-8A78-58E827BA80B6}"/>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124417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4F85-5959-EF21-587D-10FD5D635F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AR"/>
          </a:p>
        </p:txBody>
      </p:sp>
      <p:sp>
        <p:nvSpPr>
          <p:cNvPr id="3" name="Content Placeholder 2">
            <a:extLst>
              <a:ext uri="{FF2B5EF4-FFF2-40B4-BE49-F238E27FC236}">
                <a16:creationId xmlns:a16="http://schemas.microsoft.com/office/drawing/2014/main" id="{CDE62DBD-B921-527B-156D-8B63CE622D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Text Placeholder 3">
            <a:extLst>
              <a:ext uri="{FF2B5EF4-FFF2-40B4-BE49-F238E27FC236}">
                <a16:creationId xmlns:a16="http://schemas.microsoft.com/office/drawing/2014/main" id="{2A1A5C4E-EA41-FFA3-66B2-8AD8349DE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A37B81-B80C-BB67-6D03-A3C586F9C393}"/>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6" name="Footer Placeholder 5">
            <a:extLst>
              <a:ext uri="{FF2B5EF4-FFF2-40B4-BE49-F238E27FC236}">
                <a16:creationId xmlns:a16="http://schemas.microsoft.com/office/drawing/2014/main" id="{29DCE7DA-FFD1-2CDB-FFBE-4476462AAAFE}"/>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CD5EEB40-926C-07DB-B0B9-B763DA76E62B}"/>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3556579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0D4C-299D-D8C5-DF91-B78D27544F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AR"/>
          </a:p>
        </p:txBody>
      </p:sp>
      <p:sp>
        <p:nvSpPr>
          <p:cNvPr id="3" name="Picture Placeholder 2">
            <a:extLst>
              <a:ext uri="{FF2B5EF4-FFF2-40B4-BE49-F238E27FC236}">
                <a16:creationId xmlns:a16="http://schemas.microsoft.com/office/drawing/2014/main" id="{165EDF77-2D76-3A3E-81F8-917077C119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Text Placeholder 3">
            <a:extLst>
              <a:ext uri="{FF2B5EF4-FFF2-40B4-BE49-F238E27FC236}">
                <a16:creationId xmlns:a16="http://schemas.microsoft.com/office/drawing/2014/main" id="{ADA38D03-E595-2522-6C92-FE31CB8D7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D453A8-E4D9-1193-6BAE-BCA71480538B}"/>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6" name="Footer Placeholder 5">
            <a:extLst>
              <a:ext uri="{FF2B5EF4-FFF2-40B4-BE49-F238E27FC236}">
                <a16:creationId xmlns:a16="http://schemas.microsoft.com/office/drawing/2014/main" id="{98C4F785-DCE0-7B97-C20D-75AA18ECCB55}"/>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DCF0E934-C43D-D970-BB70-3D27B8B167CD}"/>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3332685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94C7-B04A-3D1E-9D88-FA5E060BC94D}"/>
              </a:ext>
            </a:extLst>
          </p:cNvPr>
          <p:cNvSpPr>
            <a:spLocks noGrp="1"/>
          </p:cNvSpPr>
          <p:nvPr>
            <p:ph type="title"/>
          </p:nvPr>
        </p:nvSpPr>
        <p:spPr/>
        <p:txBody>
          <a:bodyPr/>
          <a:lstStyle/>
          <a:p>
            <a:r>
              <a:rPr lang="en-GB"/>
              <a:t>Click to edit Master title style</a:t>
            </a:r>
            <a:endParaRPr lang="es-AR"/>
          </a:p>
        </p:txBody>
      </p:sp>
      <p:sp>
        <p:nvSpPr>
          <p:cNvPr id="3" name="Vertical Text Placeholder 2">
            <a:extLst>
              <a:ext uri="{FF2B5EF4-FFF2-40B4-BE49-F238E27FC236}">
                <a16:creationId xmlns:a16="http://schemas.microsoft.com/office/drawing/2014/main" id="{6A16EA4F-538B-1637-4189-105C954A87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Date Placeholder 3">
            <a:extLst>
              <a:ext uri="{FF2B5EF4-FFF2-40B4-BE49-F238E27FC236}">
                <a16:creationId xmlns:a16="http://schemas.microsoft.com/office/drawing/2014/main" id="{86FC9ADE-7594-0E38-6FF5-A2565C6B23D4}"/>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9A64C812-0184-2F2A-D61A-017FBE05AFAE}"/>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527DB368-E0C5-7CFC-FD14-23565A6A5C06}"/>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185947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0B6AFA-CCFD-E755-8F1E-944D963EE2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AR"/>
          </a:p>
        </p:txBody>
      </p:sp>
      <p:sp>
        <p:nvSpPr>
          <p:cNvPr id="3" name="Vertical Text Placeholder 2">
            <a:extLst>
              <a:ext uri="{FF2B5EF4-FFF2-40B4-BE49-F238E27FC236}">
                <a16:creationId xmlns:a16="http://schemas.microsoft.com/office/drawing/2014/main" id="{52C7CCD7-D7F7-E311-5209-32B100494C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Date Placeholder 3">
            <a:extLst>
              <a:ext uri="{FF2B5EF4-FFF2-40B4-BE49-F238E27FC236}">
                <a16:creationId xmlns:a16="http://schemas.microsoft.com/office/drawing/2014/main" id="{6741CF35-46F0-B186-0713-8F0FD25A71A4}"/>
              </a:ext>
            </a:extLst>
          </p:cNvPr>
          <p:cNvSpPr>
            <a:spLocks noGrp="1"/>
          </p:cNvSpPr>
          <p:nvPr>
            <p:ph type="dt" sz="half" idx="10"/>
          </p:nvPr>
        </p:nvSpPr>
        <p:spPr/>
        <p:txBody>
          <a:body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85899485-6C31-11C7-4831-1784737CF7CF}"/>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D9572C97-732D-33CC-DBFE-05056133DD66}"/>
              </a:ext>
            </a:extLst>
          </p:cNvPr>
          <p:cNvSpPr>
            <a:spLocks noGrp="1"/>
          </p:cNvSpPr>
          <p:nvPr>
            <p:ph type="sldNum" sz="quarter" idx="12"/>
          </p:nvPr>
        </p:nvSpPr>
        <p:spPr/>
        <p:txBody>
          <a:bodyPr/>
          <a:lstStyle/>
          <a:p>
            <a:fld id="{C8D509C6-3A4F-456A-B012-4C0826545E63}" type="slidenum">
              <a:rPr lang="es-AR" smtClean="0"/>
              <a:t>‹#›</a:t>
            </a:fld>
            <a:endParaRPr lang="es-AR"/>
          </a:p>
        </p:txBody>
      </p:sp>
    </p:spTree>
    <p:extLst>
      <p:ext uri="{BB962C8B-B14F-4D97-AF65-F5344CB8AC3E}">
        <p14:creationId xmlns:p14="http://schemas.microsoft.com/office/powerpoint/2010/main" val="279178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10"/>
          </p:nvPr>
        </p:nvSpPr>
        <p:spPr/>
        <p:txBody>
          <a:bodyPr/>
          <a:lstStyle>
            <a:lvl1pPr>
              <a:defRPr/>
            </a:lvl1pPr>
          </a:lstStyle>
          <a:p>
            <a:pPr>
              <a:defRPr/>
            </a:pPr>
            <a:fld id="{C81F5EDB-D426-46F0-BDA4-B83E8DCE3604}" type="slidenum">
              <a:rPr lang="en-US" altLang="en-US"/>
              <a:pPr>
                <a:defRPr/>
              </a:pPr>
              <a:t>‹#›</a:t>
            </a:fld>
            <a:endParaRPr lang="en-US" altLang="en-US"/>
          </a:p>
        </p:txBody>
      </p:sp>
    </p:spTree>
    <p:extLst>
      <p:ext uri="{BB962C8B-B14F-4D97-AF65-F5344CB8AC3E}">
        <p14:creationId xmlns:p14="http://schemas.microsoft.com/office/powerpoint/2010/main" val="13963904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p:ph type="sldNum" sz="quarter" idx="10"/>
          </p:nvPr>
        </p:nvSpPr>
        <p:spPr/>
        <p:txBody>
          <a:bodyPr/>
          <a:lstStyle>
            <a:lvl1pPr>
              <a:defRPr/>
            </a:lvl1pPr>
          </a:lstStyle>
          <a:p>
            <a:pPr>
              <a:defRPr/>
            </a:pPr>
            <a:fld id="{E14C35B5-E42D-4453-8F2D-C09AA833B0D1}" type="slidenum">
              <a:rPr lang="en-US" altLang="en-US"/>
              <a:pPr>
                <a:defRPr/>
              </a:pPr>
              <a:t>‹#›</a:t>
            </a:fld>
            <a:endParaRPr lang="en-US" altLang="en-US"/>
          </a:p>
        </p:txBody>
      </p:sp>
    </p:spTree>
    <p:extLst>
      <p:ext uri="{BB962C8B-B14F-4D97-AF65-F5344CB8AC3E}">
        <p14:creationId xmlns:p14="http://schemas.microsoft.com/office/powerpoint/2010/main" val="140207768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2117B6D-B632-42C8-B792-CAB69532873E}" type="slidenum">
              <a:rPr lang="en-US" altLang="en-US"/>
              <a:pPr>
                <a:defRPr/>
              </a:pPr>
              <a:t>‹#›</a:t>
            </a:fld>
            <a:endParaRPr lang="en-US" altLang="en-US"/>
          </a:p>
        </p:txBody>
      </p:sp>
    </p:spTree>
    <p:extLst>
      <p:ext uri="{BB962C8B-B14F-4D97-AF65-F5344CB8AC3E}">
        <p14:creationId xmlns:p14="http://schemas.microsoft.com/office/powerpoint/2010/main" val="253952099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26283891-962B-4F62-B4EF-A62FBF5F4D75}" type="slidenum">
              <a:rPr lang="en-US" altLang="en-US"/>
              <a:pPr>
                <a:defRPr/>
              </a:pPr>
              <a:t>‹#›</a:t>
            </a:fld>
            <a:endParaRPr lang="en-US" altLang="en-US"/>
          </a:p>
        </p:txBody>
      </p:sp>
    </p:spTree>
    <p:extLst>
      <p:ext uri="{BB962C8B-B14F-4D97-AF65-F5344CB8AC3E}">
        <p14:creationId xmlns:p14="http://schemas.microsoft.com/office/powerpoint/2010/main" val="94225068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C6387B8-B73A-4E85-9AD1-37E7E67EC4B5}" type="slidenum">
              <a:rPr lang="en-US" altLang="en-US"/>
              <a:pPr>
                <a:defRPr/>
              </a:pPr>
              <a:t>‹#›</a:t>
            </a:fld>
            <a:endParaRPr lang="en-US" altLang="en-US"/>
          </a:p>
        </p:txBody>
      </p:sp>
    </p:spTree>
    <p:extLst>
      <p:ext uri="{BB962C8B-B14F-4D97-AF65-F5344CB8AC3E}">
        <p14:creationId xmlns:p14="http://schemas.microsoft.com/office/powerpoint/2010/main" val="158614569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5368" y="341314"/>
            <a:ext cx="11586633" cy="1063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5367" y="2247900"/>
            <a:ext cx="11455400" cy="39068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11309351" y="6330951"/>
            <a:ext cx="75141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latin typeface="Arial" panose="020B0604020202020204" pitchFamily="34" charset="0"/>
                <a:cs typeface="Arial" panose="020B0604020202020204" pitchFamily="34" charset="0"/>
              </a:defRPr>
            </a:lvl1pPr>
          </a:lstStyle>
          <a:p>
            <a:pPr>
              <a:defRPr/>
            </a:pPr>
            <a:fld id="{72025688-53B2-4F5B-8AD4-25CCEE9020CF}" type="slidenum">
              <a:rPr lang="en-US" altLang="en-US"/>
              <a:pPr>
                <a:defRPr/>
              </a:pPr>
              <a:t>‹#›</a:t>
            </a:fld>
            <a:endParaRPr lang="en-US" altLang="en-US"/>
          </a:p>
        </p:txBody>
      </p:sp>
    </p:spTree>
    <p:extLst>
      <p:ext uri="{BB962C8B-B14F-4D97-AF65-F5344CB8AC3E}">
        <p14:creationId xmlns:p14="http://schemas.microsoft.com/office/powerpoint/2010/main" val="2113924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hf hdr="0" ftr="0" dt="0"/>
  <p:txStyles>
    <p:titleStyle>
      <a:lvl1pPr algn="l" rtl="0" eaLnBrk="0" fontAlgn="base" hangingPunct="0">
        <a:spcBef>
          <a:spcPct val="0"/>
        </a:spcBef>
        <a:spcAft>
          <a:spcPct val="0"/>
        </a:spcAft>
        <a:defRPr sz="3200" b="1" kern="1200">
          <a:solidFill>
            <a:schemeClr val="bg1"/>
          </a:solidFill>
          <a:latin typeface="Arial" charset="0"/>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400">
          <a:solidFill>
            <a:schemeClr val="tx2"/>
          </a:solidFill>
          <a:latin typeface="Arial" charset="0"/>
        </a:defRPr>
      </a:lvl6pPr>
      <a:lvl7pPr marL="914400" algn="l" rtl="0" fontAlgn="base">
        <a:spcBef>
          <a:spcPct val="0"/>
        </a:spcBef>
        <a:spcAft>
          <a:spcPct val="0"/>
        </a:spcAft>
        <a:defRPr sz="3400">
          <a:solidFill>
            <a:schemeClr val="tx2"/>
          </a:solidFill>
          <a:latin typeface="Arial" charset="0"/>
        </a:defRPr>
      </a:lvl7pPr>
      <a:lvl8pPr marL="1371600" algn="l" rtl="0" fontAlgn="base">
        <a:spcBef>
          <a:spcPct val="0"/>
        </a:spcBef>
        <a:spcAft>
          <a:spcPct val="0"/>
        </a:spcAft>
        <a:defRPr sz="3400">
          <a:solidFill>
            <a:schemeClr val="tx2"/>
          </a:solidFill>
          <a:latin typeface="Arial" charset="0"/>
        </a:defRPr>
      </a:lvl8pPr>
      <a:lvl9pPr marL="1828800" algn="l" rtl="0" fontAlgn="base">
        <a:spcBef>
          <a:spcPct val="0"/>
        </a:spcBef>
        <a:spcAft>
          <a:spcPct val="0"/>
        </a:spcAft>
        <a:defRPr sz="3400">
          <a:solidFill>
            <a:schemeClr val="tx2"/>
          </a:solidFill>
          <a:latin typeface="Arial" charset="0"/>
        </a:defRPr>
      </a:lvl9pPr>
    </p:titleStyle>
    <p:bodyStyle>
      <a:lvl1pPr algn="l" rtl="0" eaLnBrk="0" fontAlgn="base" hangingPunct="0">
        <a:spcBef>
          <a:spcPct val="20000"/>
        </a:spcBef>
        <a:spcAft>
          <a:spcPct val="0"/>
        </a:spcAft>
        <a:buClr>
          <a:schemeClr val="tx2"/>
        </a:buClr>
        <a:buFont typeface="Wingdings" pitchFamily="2" charset="2"/>
        <a:defRPr sz="2200" b="1" kern="1200">
          <a:solidFill>
            <a:schemeClr val="tx2"/>
          </a:solidFill>
          <a:effectLst>
            <a:outerShdw blurRad="38100" dist="38100" dir="2700000" algn="tl">
              <a:srgbClr val="C0C0C0"/>
            </a:outerShdw>
          </a:effectLst>
          <a:latin typeface="Arial" charset="0"/>
          <a:ea typeface="+mn-ea"/>
          <a:cs typeface="+mn-cs"/>
        </a:defRPr>
      </a:lvl1pPr>
      <a:lvl2pPr marL="268288" indent="-266700" algn="l" rtl="0" eaLnBrk="0" fontAlgn="base" hangingPunct="0">
        <a:spcBef>
          <a:spcPct val="20000"/>
        </a:spcBef>
        <a:spcAft>
          <a:spcPct val="0"/>
        </a:spcAft>
        <a:buClr>
          <a:schemeClr val="tx2"/>
        </a:buClr>
        <a:buSzPct val="80000"/>
        <a:buFont typeface="Wingdings" pitchFamily="2" charset="2"/>
        <a:buChar char="è"/>
        <a:defRPr sz="2000" kern="1200">
          <a:solidFill>
            <a:schemeClr val="tx1"/>
          </a:solidFill>
          <a:latin typeface="Arial" charset="0"/>
          <a:ea typeface="+mn-ea"/>
          <a:cs typeface="+mn-cs"/>
        </a:defRPr>
      </a:lvl2pPr>
      <a:lvl3pPr marL="550863" indent="-280988" algn="l" rtl="0" eaLnBrk="0" fontAlgn="base" hangingPunct="0">
        <a:spcBef>
          <a:spcPct val="20000"/>
        </a:spcBef>
        <a:spcAft>
          <a:spcPct val="0"/>
        </a:spcAft>
        <a:buClr>
          <a:schemeClr val="tx2"/>
        </a:buClr>
        <a:buFont typeface="Wingdings" pitchFamily="2" charset="2"/>
        <a:buChar char="§"/>
        <a:defRPr kern="1200">
          <a:solidFill>
            <a:schemeClr val="tx1"/>
          </a:solidFill>
          <a:latin typeface="Arial" charset="0"/>
          <a:ea typeface="+mn-ea"/>
          <a:cs typeface="+mn-cs"/>
        </a:defRPr>
      </a:lvl3pPr>
      <a:lvl4pPr marL="820738" indent="-268288" algn="l" rtl="0" eaLnBrk="0" fontAlgn="base" hangingPunct="0">
        <a:spcBef>
          <a:spcPct val="20000"/>
        </a:spcBef>
        <a:spcAft>
          <a:spcPct val="0"/>
        </a:spcAft>
        <a:buClr>
          <a:schemeClr val="tx2"/>
        </a:buClr>
        <a:buFont typeface="Arial" charset="0"/>
        <a:buChar char="–"/>
        <a:defRPr kern="1200">
          <a:solidFill>
            <a:schemeClr val="tx1"/>
          </a:solidFill>
          <a:latin typeface="Arial" charset="0"/>
          <a:ea typeface="+mn-ea"/>
          <a:cs typeface="+mn-cs"/>
        </a:defRPr>
      </a:lvl4pPr>
      <a:lvl5pPr marL="1062038" indent="-239713" algn="l" rtl="0" eaLnBrk="0" fontAlgn="base" hangingPunct="0">
        <a:spcBef>
          <a:spcPct val="20000"/>
        </a:spcBef>
        <a:spcAft>
          <a:spcPct val="0"/>
        </a:spcAft>
        <a:buClr>
          <a:schemeClr val="tx2"/>
        </a:buClr>
        <a:buFont typeface="Arial" charset="0"/>
        <a:buChar char="–"/>
        <a:defRPr sz="16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4/18/2023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0440966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04900" y="76200"/>
            <a:ext cx="9980613" cy="1096963"/>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es-ES"/>
              <a:t>Haga clic para modificar el estilo de título del patrón</a:t>
            </a:r>
            <a:endParaRPr lang="es-AR"/>
          </a:p>
        </p:txBody>
      </p:sp>
      <p:sp>
        <p:nvSpPr>
          <p:cNvPr id="1027" name="Text Placeholder 2"/>
          <p:cNvSpPr>
            <a:spLocks noGrp="1"/>
          </p:cNvSpPr>
          <p:nvPr>
            <p:ph type="body" idx="1"/>
          </p:nvPr>
        </p:nvSpPr>
        <p:spPr bwMode="auto">
          <a:xfrm>
            <a:off x="1104900" y="1600200"/>
            <a:ext cx="9982200" cy="45720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Date Placeholder 3"/>
          <p:cNvSpPr>
            <a:spLocks noGrp="1"/>
          </p:cNvSpPr>
          <p:nvPr>
            <p:ph type="dt" sz="half" idx="2"/>
          </p:nvPr>
        </p:nvSpPr>
        <p:spPr>
          <a:xfrm>
            <a:off x="1104900" y="6356350"/>
            <a:ext cx="1828800" cy="365125"/>
          </a:xfrm>
          <a:prstGeom prst="rect">
            <a:avLst/>
          </a:prstGeom>
        </p:spPr>
        <p:txBody>
          <a:bodyPr vert="horz" lIns="0" tIns="45720" rIns="0" bIns="45720" rtlCol="0" anchor="ctr"/>
          <a:lstStyle>
            <a:lvl1pPr algn="l" fontAlgn="auto">
              <a:spcBef>
                <a:spcPts val="0"/>
              </a:spcBef>
              <a:spcAft>
                <a:spcPts val="0"/>
              </a:spcAft>
              <a:defRPr sz="1200">
                <a:solidFill>
                  <a:schemeClr val="tx1">
                    <a:lumMod val="60000"/>
                    <a:lumOff val="40000"/>
                  </a:schemeClr>
                </a:solidFill>
                <a:latin typeface="+mn-lt"/>
                <a:cs typeface="+mn-cs"/>
              </a:defRPr>
            </a:lvl1pPr>
          </a:lstStyle>
          <a:p>
            <a:pPr>
              <a:defRPr/>
            </a:pPr>
            <a:endParaRPr/>
          </a:p>
        </p:txBody>
      </p:sp>
      <p:sp>
        <p:nvSpPr>
          <p:cNvPr id="5" name="Footer Placeholder 4"/>
          <p:cNvSpPr>
            <a:spLocks noGrp="1"/>
          </p:cNvSpPr>
          <p:nvPr>
            <p:ph type="ftr" sz="quarter" idx="3"/>
          </p:nvPr>
        </p:nvSpPr>
        <p:spPr>
          <a:xfrm>
            <a:off x="2933700" y="6356350"/>
            <a:ext cx="6324600" cy="365125"/>
          </a:xfrm>
          <a:prstGeom prst="rect">
            <a:avLst/>
          </a:prstGeom>
        </p:spPr>
        <p:txBody>
          <a:bodyPr vert="horz" lIns="0" tIns="45720" rIns="0" bIns="45720" rtlCol="0" anchor="ctr"/>
          <a:lstStyle>
            <a:lvl1pPr algn="ctr" fontAlgn="auto">
              <a:spcBef>
                <a:spcPts val="0"/>
              </a:spcBef>
              <a:spcAft>
                <a:spcPts val="0"/>
              </a:spcAft>
              <a:defRPr sz="1200">
                <a:solidFill>
                  <a:schemeClr val="tx1">
                    <a:lumMod val="60000"/>
                    <a:lumOff val="40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9256713" y="6356350"/>
            <a:ext cx="1828800" cy="365125"/>
          </a:xfrm>
          <a:prstGeom prst="rect">
            <a:avLst/>
          </a:prstGeom>
        </p:spPr>
        <p:txBody>
          <a:bodyPr vert="horz" lIns="0" tIns="45720" rIns="0" bIns="45720" rtlCol="0" anchor="ctr"/>
          <a:lstStyle>
            <a:lvl1pPr algn="r" fontAlgn="auto">
              <a:spcBef>
                <a:spcPts val="0"/>
              </a:spcBef>
              <a:spcAft>
                <a:spcPts val="0"/>
              </a:spcAft>
              <a:defRPr sz="1200">
                <a:solidFill>
                  <a:schemeClr val="tx1">
                    <a:lumMod val="60000"/>
                    <a:lumOff val="40000"/>
                  </a:schemeClr>
                </a:solidFill>
                <a:latin typeface="+mn-lt"/>
                <a:cs typeface="+mn-cs"/>
              </a:defRPr>
            </a:lvl1pPr>
          </a:lstStyle>
          <a:p>
            <a:pPr>
              <a:defRPr/>
            </a:pPr>
            <a:fld id="{A4DC82A1-65A8-4CB7-9BF1-D0560CC14C56}" type="slidenum">
              <a:rPr/>
              <a:pPr>
                <a:defRPr/>
              </a:pPr>
              <a:t>‹#›</a:t>
            </a:fld>
            <a:endParaRPr/>
          </a:p>
        </p:txBody>
      </p:sp>
      <p:grpSp>
        <p:nvGrpSpPr>
          <p:cNvPr id="1031" name="Group 14"/>
          <p:cNvGrpSpPr>
            <a:grpSpLocks/>
          </p:cNvGrpSpPr>
          <p:nvPr/>
        </p:nvGrpSpPr>
        <p:grpSpPr bwMode="auto">
          <a:xfrm>
            <a:off x="1103313" y="1219200"/>
            <a:ext cx="9985375" cy="84138"/>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2654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ransition spd="med">
    <p:fade/>
  </p:transition>
  <p:txStyles>
    <p:titleStyle>
      <a:lvl1pPr algn="l" rtl="0" eaLnBrk="0" fontAlgn="base" hangingPunct="0">
        <a:lnSpc>
          <a:spcPct val="90000"/>
        </a:lnSpc>
        <a:spcBef>
          <a:spcPct val="0"/>
        </a:spcBef>
        <a:spcAft>
          <a:spcPct val="0"/>
        </a:spcAft>
        <a:defRPr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Plantagenet Cherokee" pitchFamily="18" charset="0"/>
        </a:defRPr>
      </a:lvl2pPr>
      <a:lvl3pPr algn="l" rtl="0" eaLnBrk="0" fontAlgn="base" hangingPunct="0">
        <a:lnSpc>
          <a:spcPct val="90000"/>
        </a:lnSpc>
        <a:spcBef>
          <a:spcPct val="0"/>
        </a:spcBef>
        <a:spcAft>
          <a:spcPct val="0"/>
        </a:spcAft>
        <a:defRPr sz="2800">
          <a:solidFill>
            <a:schemeClr val="tx1"/>
          </a:solidFill>
          <a:latin typeface="Plantagenet Cherokee" pitchFamily="18" charset="0"/>
        </a:defRPr>
      </a:lvl3pPr>
      <a:lvl4pPr algn="l" rtl="0" eaLnBrk="0" fontAlgn="base" hangingPunct="0">
        <a:lnSpc>
          <a:spcPct val="90000"/>
        </a:lnSpc>
        <a:spcBef>
          <a:spcPct val="0"/>
        </a:spcBef>
        <a:spcAft>
          <a:spcPct val="0"/>
        </a:spcAft>
        <a:defRPr sz="2800">
          <a:solidFill>
            <a:schemeClr val="tx1"/>
          </a:solidFill>
          <a:latin typeface="Plantagenet Cherokee" pitchFamily="18" charset="0"/>
        </a:defRPr>
      </a:lvl4pPr>
      <a:lvl5pPr algn="l" rtl="0" eaLnBrk="0" fontAlgn="base" hangingPunct="0">
        <a:lnSpc>
          <a:spcPct val="90000"/>
        </a:lnSpc>
        <a:spcBef>
          <a:spcPct val="0"/>
        </a:spcBef>
        <a:spcAft>
          <a:spcPct val="0"/>
        </a:spcAft>
        <a:defRPr sz="2800">
          <a:solidFill>
            <a:schemeClr val="tx1"/>
          </a:solidFill>
          <a:latin typeface="Plantagenet Cherokee" pitchFamily="18" charset="0"/>
        </a:defRPr>
      </a:lvl5pPr>
      <a:lvl6pPr marL="457200" algn="l" rtl="0" fontAlgn="base">
        <a:lnSpc>
          <a:spcPct val="90000"/>
        </a:lnSpc>
        <a:spcBef>
          <a:spcPct val="0"/>
        </a:spcBef>
        <a:spcAft>
          <a:spcPct val="0"/>
        </a:spcAft>
        <a:defRPr sz="2800">
          <a:solidFill>
            <a:schemeClr val="tx1"/>
          </a:solidFill>
          <a:latin typeface="Plantagenet Cherokee" pitchFamily="18" charset="0"/>
        </a:defRPr>
      </a:lvl6pPr>
      <a:lvl7pPr marL="914400" algn="l" rtl="0" fontAlgn="base">
        <a:lnSpc>
          <a:spcPct val="90000"/>
        </a:lnSpc>
        <a:spcBef>
          <a:spcPct val="0"/>
        </a:spcBef>
        <a:spcAft>
          <a:spcPct val="0"/>
        </a:spcAft>
        <a:defRPr sz="2800">
          <a:solidFill>
            <a:schemeClr val="tx1"/>
          </a:solidFill>
          <a:latin typeface="Plantagenet Cherokee" pitchFamily="18" charset="0"/>
        </a:defRPr>
      </a:lvl7pPr>
      <a:lvl8pPr marL="1371600" algn="l" rtl="0" fontAlgn="base">
        <a:lnSpc>
          <a:spcPct val="90000"/>
        </a:lnSpc>
        <a:spcBef>
          <a:spcPct val="0"/>
        </a:spcBef>
        <a:spcAft>
          <a:spcPct val="0"/>
        </a:spcAft>
        <a:defRPr sz="2800">
          <a:solidFill>
            <a:schemeClr val="tx1"/>
          </a:solidFill>
          <a:latin typeface="Plantagenet Cherokee" pitchFamily="18" charset="0"/>
        </a:defRPr>
      </a:lvl8pPr>
      <a:lvl9pPr marL="1828800" algn="l" rtl="0" fontAlgn="base">
        <a:lnSpc>
          <a:spcPct val="90000"/>
        </a:lnSpc>
        <a:spcBef>
          <a:spcPct val="0"/>
        </a:spcBef>
        <a:spcAft>
          <a:spcPct val="0"/>
        </a:spcAft>
        <a:defRPr sz="2800">
          <a:solidFill>
            <a:schemeClr val="tx1"/>
          </a:solidFill>
          <a:latin typeface="Plantagenet Cherokee" pitchFamily="18" charset="0"/>
        </a:defRPr>
      </a:lvl9pPr>
    </p:titleStyle>
    <p:bodyStyle>
      <a:lvl1pPr marL="228600" indent="-228600" algn="l" rtl="0" eaLnBrk="0" fontAlgn="base" hangingPunct="0">
        <a:lnSpc>
          <a:spcPct val="90000"/>
        </a:lnSpc>
        <a:spcBef>
          <a:spcPts val="1800"/>
        </a:spcBef>
        <a:spcAft>
          <a:spcPct val="0"/>
        </a:spcAft>
        <a:buFont typeface="Wingdings" pitchFamily="2" charset="2"/>
        <a:buChar char="§"/>
        <a:defRPr sz="2000" kern="1200">
          <a:solidFill>
            <a:schemeClr val="tx1"/>
          </a:solidFill>
          <a:latin typeface="+mn-lt"/>
          <a:ea typeface="+mn-ea"/>
          <a:cs typeface="+mn-cs"/>
        </a:defRPr>
      </a:lvl1pPr>
      <a:lvl2pPr marL="685800" indent="-228600" algn="l" rtl="0" eaLnBrk="0" fontAlgn="base" hangingPunct="0">
        <a:lnSpc>
          <a:spcPct val="90000"/>
        </a:lnSpc>
        <a:spcBef>
          <a:spcPts val="600"/>
        </a:spcBef>
        <a:spcAft>
          <a:spcPct val="0"/>
        </a:spcAft>
        <a:buFont typeface="Wingdings" pitchFamily="2" charset="2"/>
        <a:buChar char="§"/>
        <a:defRPr sz="1600"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Font typeface="Wingdings" pitchFamily="2" charset="2"/>
        <a:buChar char="§"/>
        <a:defRPr sz="14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Font typeface="Wingdings" pitchFamily="2" charset="2"/>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40E65-23BE-4D0B-116C-2D7CB9734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s-AR"/>
          </a:p>
        </p:txBody>
      </p:sp>
      <p:sp>
        <p:nvSpPr>
          <p:cNvPr id="3" name="Text Placeholder 2">
            <a:extLst>
              <a:ext uri="{FF2B5EF4-FFF2-40B4-BE49-F238E27FC236}">
                <a16:creationId xmlns:a16="http://schemas.microsoft.com/office/drawing/2014/main" id="{61DC1323-8057-CC23-096E-E3A195DA4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AR"/>
          </a:p>
        </p:txBody>
      </p:sp>
      <p:sp>
        <p:nvSpPr>
          <p:cNvPr id="4" name="Date Placeholder 3">
            <a:extLst>
              <a:ext uri="{FF2B5EF4-FFF2-40B4-BE49-F238E27FC236}">
                <a16:creationId xmlns:a16="http://schemas.microsoft.com/office/drawing/2014/main" id="{BCEED94C-271D-B72F-AF40-25EBFC8F6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53644-87BE-4368-BF6C-EF2797EBD8A6}" type="datetimeFigureOut">
              <a:rPr lang="es-AR" smtClean="0"/>
              <a:t>18/4/2023</a:t>
            </a:fld>
            <a:endParaRPr lang="es-AR"/>
          </a:p>
        </p:txBody>
      </p:sp>
      <p:sp>
        <p:nvSpPr>
          <p:cNvPr id="5" name="Footer Placeholder 4">
            <a:extLst>
              <a:ext uri="{FF2B5EF4-FFF2-40B4-BE49-F238E27FC236}">
                <a16:creationId xmlns:a16="http://schemas.microsoft.com/office/drawing/2014/main" id="{D29D9196-3D19-CDBD-8C22-A13CED9F5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a:extLst>
              <a:ext uri="{FF2B5EF4-FFF2-40B4-BE49-F238E27FC236}">
                <a16:creationId xmlns:a16="http://schemas.microsoft.com/office/drawing/2014/main" id="{B9B4BCD6-3870-1DD1-6125-7C1E2D8DA5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509C6-3A4F-456A-B012-4C0826545E63}" type="slidenum">
              <a:rPr lang="es-AR" smtClean="0"/>
              <a:t>‹#›</a:t>
            </a:fld>
            <a:endParaRPr lang="es-AR"/>
          </a:p>
        </p:txBody>
      </p:sp>
    </p:spTree>
    <p:extLst>
      <p:ext uri="{BB962C8B-B14F-4D97-AF65-F5344CB8AC3E}">
        <p14:creationId xmlns:p14="http://schemas.microsoft.com/office/powerpoint/2010/main" val="879266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customXml" Target="../ink/ink14.xml"/><Relationship Id="rId26" Type="http://schemas.openxmlformats.org/officeDocument/2006/relationships/image" Target="../media/image210.png"/><Relationship Id="rId3" Type="http://schemas.openxmlformats.org/officeDocument/2006/relationships/image" Target="../media/image25.jpeg"/><Relationship Id="rId21" Type="http://schemas.openxmlformats.org/officeDocument/2006/relationships/customXml" Target="../ink/ink17.xml"/><Relationship Id="rId34" Type="http://schemas.openxmlformats.org/officeDocument/2006/relationships/customXml" Target="../ink/ink28.xml"/><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3.xml"/><Relationship Id="rId25" Type="http://schemas.openxmlformats.org/officeDocument/2006/relationships/customXml" Target="../ink/ink20.xml"/><Relationship Id="rId33" Type="http://schemas.openxmlformats.org/officeDocument/2006/relationships/customXml" Target="../ink/ink27.xml"/><Relationship Id="rId2" Type="http://schemas.openxmlformats.org/officeDocument/2006/relationships/image" Target="../media/image24.png"/><Relationship Id="rId16" Type="http://schemas.openxmlformats.org/officeDocument/2006/relationships/customXml" Target="../ink/ink12.xml"/><Relationship Id="rId20" Type="http://schemas.openxmlformats.org/officeDocument/2006/relationships/customXml" Target="../ink/ink16.xml"/><Relationship Id="rId29"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7.xml"/><Relationship Id="rId24" Type="http://schemas.openxmlformats.org/officeDocument/2006/relationships/image" Target="../media/image200.png"/><Relationship Id="rId32" Type="http://schemas.openxmlformats.org/officeDocument/2006/relationships/customXml" Target="../ink/ink26.xml"/><Relationship Id="rId5" Type="http://schemas.openxmlformats.org/officeDocument/2006/relationships/image" Target="../media/image190.png"/><Relationship Id="rId15" Type="http://schemas.openxmlformats.org/officeDocument/2006/relationships/customXml" Target="../ink/ink11.xml"/><Relationship Id="rId23" Type="http://schemas.openxmlformats.org/officeDocument/2006/relationships/customXml" Target="../ink/ink19.xml"/><Relationship Id="rId28" Type="http://schemas.openxmlformats.org/officeDocument/2006/relationships/customXml" Target="../ink/ink22.xml"/><Relationship Id="rId36" Type="http://schemas.openxmlformats.org/officeDocument/2006/relationships/image" Target="../media/image26.png"/><Relationship Id="rId10" Type="http://schemas.openxmlformats.org/officeDocument/2006/relationships/customXml" Target="../ink/ink6.xml"/><Relationship Id="rId19" Type="http://schemas.openxmlformats.org/officeDocument/2006/relationships/customXml" Target="../ink/ink15.xml"/><Relationship Id="rId31" Type="http://schemas.openxmlformats.org/officeDocument/2006/relationships/customXml" Target="../ink/ink25.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customXml" Target="../ink/ink18.xml"/><Relationship Id="rId27" Type="http://schemas.openxmlformats.org/officeDocument/2006/relationships/customXml" Target="../ink/ink21.xml"/><Relationship Id="rId30" Type="http://schemas.openxmlformats.org/officeDocument/2006/relationships/customXml" Target="../ink/ink24.xml"/><Relationship Id="rId35" Type="http://schemas.openxmlformats.org/officeDocument/2006/relationships/customXml" Target="../ink/ink29.xml"/><Relationship Id="rId8" Type="http://schemas.openxmlformats.org/officeDocument/2006/relationships/customXml" Target="../ink/ink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gif"/><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84BD41D-CB7F-4065-BC3D-DD961050D7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2"/>
          <a:stretch/>
        </p:blipFill>
        <p:spPr bwMode="auto">
          <a:xfrm>
            <a:off x="1625093" y="203000"/>
            <a:ext cx="8941814" cy="4167037"/>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a:extLst>
            <a:ext uri="{909E8E84-426E-40DD-AFC4-6F175D3DCCD1}">
              <a14:hiddenFill xmlns:a14="http://schemas.microsoft.com/office/drawing/2010/main">
                <a:solidFill>
                  <a:srgbClr val="FFFFFF"/>
                </a:solidFill>
              </a14:hiddenFill>
            </a:ext>
          </a:extLst>
        </p:spPr>
      </p:pic>
      <p:sp>
        <p:nvSpPr>
          <p:cNvPr id="8" name="CuadroTexto 2">
            <a:extLst>
              <a:ext uri="{FF2B5EF4-FFF2-40B4-BE49-F238E27FC236}">
                <a16:creationId xmlns:a16="http://schemas.microsoft.com/office/drawing/2014/main" id="{AB3A9CD6-6211-43AE-82E3-46DC917BDB24}"/>
              </a:ext>
            </a:extLst>
          </p:cNvPr>
          <p:cNvSpPr txBox="1"/>
          <p:nvPr/>
        </p:nvSpPr>
        <p:spPr>
          <a:xfrm rot="16200000">
            <a:off x="-2937526" y="3228945"/>
            <a:ext cx="6858000" cy="4001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REDISEÑO DE LA CARRERA DE IA</a:t>
            </a:r>
          </a:p>
        </p:txBody>
      </p:sp>
      <p:sp>
        <p:nvSpPr>
          <p:cNvPr id="9" name="Flecha: hacia abajo 6">
            <a:extLst>
              <a:ext uri="{FF2B5EF4-FFF2-40B4-BE49-F238E27FC236}">
                <a16:creationId xmlns:a16="http://schemas.microsoft.com/office/drawing/2014/main" id="{2D00D2EA-3B8B-439B-8837-495DC8C7182E}"/>
              </a:ext>
            </a:extLst>
          </p:cNvPr>
          <p:cNvSpPr/>
          <p:nvPr/>
        </p:nvSpPr>
        <p:spPr>
          <a:xfrm>
            <a:off x="898051" y="0"/>
            <a:ext cx="707888" cy="685800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uadroTexto 3">
            <a:extLst>
              <a:ext uri="{FF2B5EF4-FFF2-40B4-BE49-F238E27FC236}">
                <a16:creationId xmlns:a16="http://schemas.microsoft.com/office/drawing/2014/main" id="{873B2D2F-385E-490D-9607-E8B3BB66FC44}"/>
              </a:ext>
            </a:extLst>
          </p:cNvPr>
          <p:cNvSpPr txBox="1"/>
          <p:nvPr/>
        </p:nvSpPr>
        <p:spPr>
          <a:xfrm>
            <a:off x="1973881" y="4517110"/>
            <a:ext cx="6624736"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Rediseño de la Carrera de 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Dra. María Cristina Plencovich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MSc</a:t>
            </a:r>
            <a:r>
              <a:rPr kumimoji="0" lang="es-AR"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Fabio A. Solari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dirty="0">
              <a:solidFill>
                <a:prstClr val="black"/>
              </a:solidFill>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Miércoles 19 de abril de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dirty="0">
              <a:solidFill>
                <a:prstClr val="black"/>
              </a:solidFill>
              <a:latin typeface="Arial Black" panose="020B0A04020102020204" pitchFamily="34" charset="0"/>
            </a:endParaRPr>
          </a:p>
        </p:txBody>
      </p:sp>
      <p:pic>
        <p:nvPicPr>
          <p:cNvPr id="7" name="Imagen 10" descr="Logo-FAUBA-sin letras">
            <a:extLst>
              <a:ext uri="{FF2B5EF4-FFF2-40B4-BE49-F238E27FC236}">
                <a16:creationId xmlns:a16="http://schemas.microsoft.com/office/drawing/2014/main" id="{99779594-C1DE-438C-A4DD-D19E6E097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6907" y="6078665"/>
            <a:ext cx="549271" cy="55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descr="Logo-UBA">
            <a:extLst>
              <a:ext uri="{FF2B5EF4-FFF2-40B4-BE49-F238E27FC236}">
                <a16:creationId xmlns:a16="http://schemas.microsoft.com/office/drawing/2014/main" id="{A8E20ED4-85B3-4D44-81A4-B5F0C46A68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5628" y="6004008"/>
            <a:ext cx="707888" cy="70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6F6283B-11C5-4F02-87D2-82133482A923}"/>
              </a:ext>
            </a:extLst>
          </p:cNvPr>
          <p:cNvPicPr>
            <a:picLocks noChangeAspect="1"/>
          </p:cNvPicPr>
          <p:nvPr/>
        </p:nvPicPr>
        <p:blipFill>
          <a:blip r:embed="rId6"/>
          <a:stretch>
            <a:fillRect/>
          </a:stretch>
        </p:blipFill>
        <p:spPr>
          <a:xfrm>
            <a:off x="8360229" y="4292298"/>
            <a:ext cx="2206678" cy="1343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CFF32034-3882-4AA2-8097-7669878AA655}"/>
              </a:ext>
            </a:extLst>
          </p:cNvPr>
          <p:cNvPicPr>
            <a:picLocks noChangeAspect="1"/>
          </p:cNvPicPr>
          <p:nvPr/>
        </p:nvPicPr>
        <p:blipFill>
          <a:blip r:embed="rId7"/>
          <a:stretch>
            <a:fillRect/>
          </a:stretch>
        </p:blipFill>
        <p:spPr>
          <a:xfrm>
            <a:off x="1538633" y="0"/>
            <a:ext cx="9694301" cy="939000"/>
          </a:xfrm>
          <a:prstGeom prst="rect">
            <a:avLst/>
          </a:prstGeom>
        </p:spPr>
      </p:pic>
    </p:spTree>
    <p:extLst>
      <p:ext uri="{BB962C8B-B14F-4D97-AF65-F5344CB8AC3E}">
        <p14:creationId xmlns:p14="http://schemas.microsoft.com/office/powerpoint/2010/main" val="32138224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51641" y="966223"/>
            <a:ext cx="8496300" cy="1090613"/>
          </a:xfrm>
        </p:spPr>
        <p:txBody>
          <a:bodyPr>
            <a:normAutofit fontScale="90000"/>
          </a:bodyPr>
          <a:lstStyle/>
          <a:p>
            <a:pPr algn="ctr"/>
            <a:r>
              <a:rPr lang="es-AR" dirty="0">
                <a:latin typeface="Arial Black" panose="020B0A04020102020204" pitchFamily="34" charset="0"/>
              </a:rPr>
              <a:t>Diseño curricular e implementación son conceptos solidarios, pero pueden separarse para su análisis</a:t>
            </a:r>
            <a:endParaRPr lang="es-ES" dirty="0">
              <a:latin typeface="Arial Black" panose="020B0A04020102020204" pitchFamily="34" charset="0"/>
            </a:endParaRPr>
          </a:p>
        </p:txBody>
      </p:sp>
      <p:sp>
        <p:nvSpPr>
          <p:cNvPr id="32772" name="Oval 4"/>
          <p:cNvSpPr>
            <a:spLocks noChangeArrowheads="1"/>
          </p:cNvSpPr>
          <p:nvPr/>
        </p:nvSpPr>
        <p:spPr bwMode="auto">
          <a:xfrm>
            <a:off x="4374424" y="2903962"/>
            <a:ext cx="3529012" cy="2099968"/>
          </a:xfrm>
          <a:prstGeom prst="ellipse">
            <a:avLst/>
          </a:prstGeom>
          <a:solidFill>
            <a:schemeClr val="bg2">
              <a:lumMod val="90000"/>
            </a:schemeClr>
          </a:solidFill>
          <a:ln w="34925">
            <a:solidFill>
              <a:srgbClr val="FFFFFF"/>
            </a:solidFill>
            <a:headEnd/>
            <a:tailEnd/>
          </a:ln>
          <a:effectLst>
            <a:glow rad="228600">
              <a:schemeClr val="accent1">
                <a:satMod val="175000"/>
                <a:alpha val="40000"/>
              </a:schemeClr>
            </a:glow>
            <a:outerShdw blurRad="317500" dir="2700000" algn="ctr">
              <a:srgbClr val="000000">
                <a:alpha val="43000"/>
              </a:srgbClr>
            </a:outerShdw>
            <a:reflection blurRad="6350" stA="50000" endA="300" endPos="55000" dir="5400000" sy="-100000" algn="bl" rotWithShape="0"/>
          </a:effectLst>
          <a:scene3d>
            <a:camera prst="perspectiveRight"/>
            <a:lightRig rig="threePt" dir="t">
              <a:rot lat="0" lon="0" rev="0"/>
            </a:lightRig>
          </a:scene3d>
          <a:sp3d extrusionH="38100" prstMaterial="clear">
            <a:bevelT w="260350" h="50800" prst="softRound"/>
            <a:bevelB prst="softRound"/>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es-AR" b="1" dirty="0"/>
              <a:t>DISEÑO CURRICULAR</a:t>
            </a:r>
          </a:p>
          <a:p>
            <a:pPr algn="ctr"/>
            <a:endParaRPr lang="es-ES" b="1" dirty="0"/>
          </a:p>
        </p:txBody>
      </p:sp>
      <p:pic>
        <p:nvPicPr>
          <p:cNvPr id="1026" name="Picture 2" descr="Project Management Execution | Project Management Tutorial | Orangescrum">
            <a:extLst>
              <a:ext uri="{FF2B5EF4-FFF2-40B4-BE49-F238E27FC236}">
                <a16:creationId xmlns:a16="http://schemas.microsoft.com/office/drawing/2014/main" id="{FE445A86-163F-40B4-884C-CCEA20299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172" y="5310207"/>
            <a:ext cx="2953655" cy="144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0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368300" y="859158"/>
            <a:ext cx="11455400" cy="3906838"/>
          </a:xfrm>
          <a:noFill/>
        </p:spPr>
        <p:txBody>
          <a:bodyPr/>
          <a:lstStyle/>
          <a:p>
            <a:r>
              <a:rPr lang="es-ES" sz="4800" dirty="0">
                <a:solidFill>
                  <a:schemeClr val="bg1"/>
                </a:solidFill>
                <a:effectLst/>
                <a:latin typeface="Arial Black" panose="020B0A04020102020204" pitchFamily="34" charset="0"/>
              </a:rPr>
              <a:t>Ejes de trabajo (tentativos)</a:t>
            </a:r>
          </a:p>
          <a:p>
            <a:pPr marL="449580" algn="just">
              <a:lnSpc>
                <a:spcPct val="115000"/>
              </a:lnSpc>
            </a:pPr>
            <a:r>
              <a:rPr lang="es-ES" sz="2000" dirty="0">
                <a:effectLst/>
                <a:latin typeface="Arial Black" panose="020B0A04020102020204" pitchFamily="34" charset="0"/>
                <a:ea typeface="Arial" panose="020B0604020202020204" pitchFamily="34" charset="0"/>
              </a:rPr>
              <a:t>(i) carga horaria total de la carrera,</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ii</a:t>
            </a:r>
            <a:r>
              <a:rPr lang="es-ES" sz="2000" dirty="0">
                <a:effectLst/>
                <a:latin typeface="Arial Black" panose="020B0A04020102020204" pitchFamily="34" charset="0"/>
                <a:ea typeface="Arial" panose="020B0604020202020204" pitchFamily="34" charset="0"/>
              </a:rPr>
              <a:t>) número de asignaturas,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iii</a:t>
            </a:r>
            <a:r>
              <a:rPr lang="es-ES" sz="2000" dirty="0">
                <a:effectLst/>
                <a:latin typeface="Arial Black" panose="020B0A04020102020204" pitchFamily="34" charset="0"/>
                <a:ea typeface="Arial" panose="020B0604020202020204" pitchFamily="34" charset="0"/>
              </a:rPr>
              <a:t>) contenidos mínimos,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iv</a:t>
            </a:r>
            <a:r>
              <a:rPr lang="es-ES" sz="2000" dirty="0">
                <a:effectLst/>
                <a:latin typeface="Arial Black" panose="020B0A04020102020204" pitchFamily="34" charset="0"/>
                <a:ea typeface="Arial" panose="020B0604020202020204" pitchFamily="34" charset="0"/>
              </a:rPr>
              <a:t>) incorporación de nuevas temáticas,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(v) actividades reservadas al título y alcances, articulación en asignaturas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(vi) práctica profesional,</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vii</a:t>
            </a:r>
            <a:r>
              <a:rPr lang="es-ES" sz="2000" dirty="0">
                <a:effectLst/>
                <a:latin typeface="Arial Black" panose="020B0A04020102020204" pitchFamily="34" charset="0"/>
                <a:ea typeface="Arial" panose="020B0604020202020204" pitchFamily="34" charset="0"/>
              </a:rPr>
              <a:t>) ciclo básico (carga horaria, número de asignaturas y dificultades en el tránsito de los estudiantes),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viii</a:t>
            </a:r>
            <a:r>
              <a:rPr lang="es-ES" sz="2000" dirty="0">
                <a:effectLst/>
                <a:latin typeface="Arial Black" panose="020B0A04020102020204" pitchFamily="34" charset="0"/>
                <a:ea typeface="Arial" panose="020B0604020202020204" pitchFamily="34" charset="0"/>
              </a:rPr>
              <a:t>) </a:t>
            </a:r>
            <a:r>
              <a:rPr lang="es-ES" sz="2000" dirty="0" err="1">
                <a:effectLst/>
                <a:latin typeface="Arial Black" panose="020B0A04020102020204" pitchFamily="34" charset="0"/>
                <a:ea typeface="Arial" panose="020B0604020202020204" pitchFamily="34" charset="0"/>
              </a:rPr>
              <a:t>fexibilización</a:t>
            </a:r>
            <a:r>
              <a:rPr lang="es-ES" sz="2000" dirty="0">
                <a:effectLst/>
                <a:latin typeface="Arial Black" panose="020B0A04020102020204" pitchFamily="34" charset="0"/>
                <a:ea typeface="Arial" panose="020B0604020202020204" pitchFamily="34" charset="0"/>
              </a:rPr>
              <a:t> del plan de estudios a través de asignaturas optativas/electivas que diferencien trayectos formativos,</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a:t>
            </a:r>
            <a:r>
              <a:rPr lang="es-ES" sz="2000" dirty="0" err="1">
                <a:effectLst/>
                <a:latin typeface="Arial Black" panose="020B0A04020102020204" pitchFamily="34" charset="0"/>
                <a:ea typeface="Arial" panose="020B0604020202020204" pitchFamily="34" charset="0"/>
              </a:rPr>
              <a:t>ix</a:t>
            </a:r>
            <a:r>
              <a:rPr lang="es-ES" sz="2000" dirty="0">
                <a:effectLst/>
                <a:latin typeface="Arial Black" panose="020B0A04020102020204" pitchFamily="34" charset="0"/>
                <a:ea typeface="Arial" panose="020B0604020202020204" pitchFamily="34" charset="0"/>
              </a:rPr>
              <a:t>) trabajo final y</a:t>
            </a:r>
            <a:endParaRPr lang="es-AR"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(x) sistema de </a:t>
            </a:r>
            <a:r>
              <a:rPr lang="es-ES" sz="2000" dirty="0" err="1">
                <a:effectLst/>
                <a:latin typeface="Arial Black" panose="020B0A04020102020204" pitchFamily="34" charset="0"/>
                <a:ea typeface="Arial" panose="020B0604020202020204" pitchFamily="34" charset="0"/>
              </a:rPr>
              <a:t>correlativades</a:t>
            </a:r>
            <a:r>
              <a:rPr lang="es-ES" sz="2000" dirty="0">
                <a:effectLst/>
                <a:latin typeface="Arial Black" panose="020B0A04020102020204" pitchFamily="34" charset="0"/>
                <a:ea typeface="Arial" panose="020B0604020202020204" pitchFamily="34" charset="0"/>
              </a:rPr>
              <a:t>.</a:t>
            </a:r>
            <a:endParaRPr lang="es-AR" sz="2000" dirty="0">
              <a:effectLst/>
              <a:latin typeface="Arial Black" panose="020B0A04020102020204" pitchFamily="34" charset="0"/>
              <a:ea typeface="Arial" panose="020B0604020202020204" pitchFamily="34" charset="0"/>
            </a:endParaRPr>
          </a:p>
          <a:p>
            <a:pPr algn="just">
              <a:lnSpc>
                <a:spcPct val="115000"/>
              </a:lnSpc>
            </a:pPr>
            <a:r>
              <a:rPr lang="es-ES" sz="2400" dirty="0">
                <a:effectLst/>
                <a:latin typeface="Arial" panose="020B0604020202020204" pitchFamily="34" charset="0"/>
                <a:ea typeface="Arial" panose="020B0604020202020204" pitchFamily="34" charset="0"/>
              </a:rPr>
              <a:t> </a:t>
            </a:r>
            <a:endParaRPr lang="es-AR" sz="2000" dirty="0">
              <a:effectLst/>
              <a:latin typeface="Arial" panose="020B0604020202020204" pitchFamily="34" charset="0"/>
              <a:ea typeface="Arial" panose="020B0604020202020204" pitchFamily="34" charset="0"/>
            </a:endParaRPr>
          </a:p>
          <a:p>
            <a:endParaRPr lang="es-ES_tradnl" sz="2400" dirty="0">
              <a:solidFill>
                <a:schemeClr val="bg1"/>
              </a:solidFill>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17333091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368300" y="1475581"/>
            <a:ext cx="11455400" cy="3906838"/>
          </a:xfrm>
          <a:noFill/>
        </p:spPr>
        <p:txBody>
          <a:bodyPr/>
          <a:lstStyle/>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solidFill>
                  <a:srgbClr val="FF0000"/>
                </a:solidFill>
                <a:effectLst/>
                <a:latin typeface="Arial Black" panose="020B0A04020102020204" pitchFamily="34" charset="0"/>
                <a:ea typeface="Arial" panose="020B0604020202020204" pitchFamily="34" charset="0"/>
              </a:rPr>
              <a:t>Primera reunión presencial</a:t>
            </a: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2000" dirty="0">
                <a:effectLst/>
                <a:latin typeface="Arial Black" panose="020B0A04020102020204" pitchFamily="34" charset="0"/>
                <a:ea typeface="Arial" panose="020B0604020202020204" pitchFamily="34" charset="0"/>
              </a:rPr>
              <a:t>Objetivos específicos: (a) establecer los principios sobre los que se basará el proceso de rediseño, (b) crear subgrupos para el tratamiento de los ejes, fusionando algunos de estos ejes y creando otros nuevos, (c) elaborar la agenda general de trabajo y la específica de esta primera etapa a través de la organización de los períodos de alternancia (entre la primera reunión y la segunda).</a:t>
            </a:r>
          </a:p>
          <a:p>
            <a:endParaRPr lang="es-ES_tradnl" sz="2400" dirty="0">
              <a:solidFill>
                <a:schemeClr val="bg1"/>
              </a:solidFill>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867775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229659" y="971999"/>
            <a:ext cx="11455400" cy="3906838"/>
          </a:xfrm>
          <a:noFill/>
        </p:spPr>
        <p:txBody>
          <a:bodyPr/>
          <a:lstStyle/>
          <a:p>
            <a:r>
              <a:rPr lang="es-ES" sz="4800" dirty="0">
                <a:solidFill>
                  <a:schemeClr val="bg1"/>
                </a:solidFill>
                <a:effectLst/>
                <a:latin typeface="Arial Black" panose="020B0A04020102020204" pitchFamily="34" charset="0"/>
              </a:rPr>
              <a:t>Un poco de historia</a:t>
            </a: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3200" dirty="0">
                <a:solidFill>
                  <a:schemeClr val="tx1"/>
                </a:solidFill>
                <a:effectLst/>
                <a:latin typeface="Arial Black" panose="020B0A04020102020204" pitchFamily="34" charset="0"/>
                <a:ea typeface="Arial" panose="020B0604020202020204" pitchFamily="34" charset="0"/>
              </a:rPr>
              <a:t>El actual plan de estudios fue elaborado en base a los estándares fijados en la Res. Ministerial 334/2003. </a:t>
            </a:r>
          </a:p>
          <a:p>
            <a:pPr marL="449580" algn="just">
              <a:lnSpc>
                <a:spcPct val="115000"/>
              </a:lnSpc>
            </a:pPr>
            <a:r>
              <a:rPr lang="es-ES" sz="3200" dirty="0">
                <a:solidFill>
                  <a:schemeClr val="tx1"/>
                </a:solidFill>
                <a:effectLst/>
                <a:latin typeface="Arial Black" panose="020B0A04020102020204" pitchFamily="34" charset="0"/>
                <a:ea typeface="Arial" panose="020B0604020202020204" pitchFamily="34" charset="0"/>
              </a:rPr>
              <a:t>La carrera de IA está dentro del artículo 43 de la Ley 24521 de ES (carrera de interés público).</a:t>
            </a:r>
            <a:endParaRPr lang="es-ES" sz="3200" dirty="0">
              <a:effectLst/>
              <a:latin typeface="Arial Black" panose="020B0A04020102020204" pitchFamily="34" charset="0"/>
              <a:ea typeface="Arial" panose="020B0604020202020204" pitchFamily="34" charset="0"/>
            </a:endParaRPr>
          </a:p>
          <a:p>
            <a:pPr marL="449580" algn="just">
              <a:lnSpc>
                <a:spcPct val="115000"/>
              </a:lnSpc>
            </a:pPr>
            <a:endParaRPr lang="es-ES" sz="3200" dirty="0">
              <a:effectLst/>
              <a:latin typeface="Arial Black" panose="020B0A04020102020204" pitchFamily="34" charset="0"/>
              <a:ea typeface="Arial" panose="020B0604020202020204" pitchFamily="34" charset="0"/>
            </a:endParaRPr>
          </a:p>
          <a:p>
            <a:pPr algn="just">
              <a:lnSpc>
                <a:spcPct val="115000"/>
              </a:lnSpc>
            </a:pPr>
            <a:r>
              <a:rPr lang="es-ES" sz="3200" dirty="0">
                <a:effectLst/>
                <a:latin typeface="Arial" panose="020B0604020202020204" pitchFamily="34" charset="0"/>
                <a:ea typeface="Arial" panose="020B0604020202020204" pitchFamily="34" charset="0"/>
              </a:rPr>
              <a:t> </a:t>
            </a:r>
            <a:endParaRPr lang="es-AR" sz="3200" dirty="0">
              <a:effectLst/>
              <a:latin typeface="Arial" panose="020B0604020202020204" pitchFamily="34" charset="0"/>
              <a:ea typeface="Arial" panose="020B0604020202020204" pitchFamily="34" charset="0"/>
            </a:endParaRPr>
          </a:p>
          <a:p>
            <a:endParaRPr lang="es-ES_tradnl" sz="2400" dirty="0">
              <a:solidFill>
                <a:schemeClr val="bg1"/>
              </a:solidFill>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42366546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132840" y="0"/>
            <a:ext cx="11455400" cy="3906838"/>
          </a:xfrm>
          <a:noFill/>
        </p:spPr>
        <p:txBody>
          <a:bodyPr/>
          <a:lstStyle/>
          <a:p>
            <a:r>
              <a:rPr lang="es-ES" sz="4800" dirty="0">
                <a:solidFill>
                  <a:schemeClr val="bg1"/>
                </a:solidFill>
                <a:effectLst/>
                <a:latin typeface="Arial Black" panose="020B0A04020102020204" pitchFamily="34" charset="0"/>
              </a:rPr>
              <a:t>Un poco de historia</a:t>
            </a: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3200" dirty="0">
                <a:solidFill>
                  <a:schemeClr val="tx1"/>
                </a:solidFill>
                <a:effectLst/>
                <a:latin typeface="Arial Black" panose="020B0A04020102020204" pitchFamily="34" charset="0"/>
                <a:ea typeface="Arial" panose="020B0604020202020204" pitchFamily="34" charset="0"/>
              </a:rPr>
              <a:t>Las carreras declaradas de interés público definen los estándares de acreditación a través de sus organizaciones académicas (AUDEAS, en el caso de las universidades públicas). El CU (Consejo de Universidades) conformado por el CIN y el CRUP consensua dichos estándares que son legitimados por el ME y constituyen las Resoluciones Ministeriales para esas carreras.</a:t>
            </a:r>
            <a:endParaRPr lang="es-ES_tradnl" sz="2400" dirty="0">
              <a:solidFill>
                <a:schemeClr val="bg1"/>
              </a:solidFill>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24434835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170940" y="0"/>
            <a:ext cx="11455400" cy="6858000"/>
          </a:xfrm>
          <a:noFill/>
        </p:spPr>
        <p:txBody>
          <a:bodyPr/>
          <a:lstStyle/>
          <a:p>
            <a:r>
              <a:rPr lang="es-ES" sz="4800" dirty="0">
                <a:solidFill>
                  <a:schemeClr val="bg1"/>
                </a:solidFill>
                <a:effectLst/>
                <a:latin typeface="Arial Black" panose="020B0A04020102020204" pitchFamily="34" charset="0"/>
              </a:rPr>
              <a:t>Un poco de historia</a:t>
            </a: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2800" dirty="0">
                <a:solidFill>
                  <a:schemeClr val="tx1"/>
                </a:solidFill>
                <a:effectLst/>
                <a:latin typeface="Arial Black" panose="020B0A04020102020204" pitchFamily="34" charset="0"/>
                <a:ea typeface="Arial" panose="020B0604020202020204" pitchFamily="34" charset="0"/>
              </a:rPr>
              <a:t>Los estándares de la acreditación se refieren a:</a:t>
            </a:r>
          </a:p>
          <a:p>
            <a:pPr marL="449580" algn="just">
              <a:lnSpc>
                <a:spcPct val="115000"/>
              </a:lnSpc>
            </a:pPr>
            <a:r>
              <a:rPr lang="es-ES" sz="2800" dirty="0">
                <a:solidFill>
                  <a:schemeClr val="tx1"/>
                </a:solidFill>
                <a:effectLst/>
                <a:latin typeface="Arial Black" panose="020B0A04020102020204" pitchFamily="34" charset="0"/>
                <a:ea typeface="Times New Roman" panose="02020603050405020304" pitchFamily="18" charset="0"/>
              </a:rPr>
              <a:t>Actividades reservadas al título</a:t>
            </a:r>
          </a:p>
          <a:p>
            <a:pPr marL="449580" algn="just">
              <a:lnSpc>
                <a:spcPct val="115000"/>
              </a:lnSpc>
            </a:pPr>
            <a:r>
              <a:rPr lang="es-ES" sz="2800" dirty="0">
                <a:solidFill>
                  <a:schemeClr val="tx1"/>
                </a:solidFill>
                <a:effectLst/>
                <a:latin typeface="Arial Black" panose="020B0A04020102020204" pitchFamily="34" charset="0"/>
                <a:ea typeface="Times New Roman" panose="02020603050405020304" pitchFamily="18" charset="0"/>
              </a:rPr>
              <a:t>Contenidos curriculares básicos y carga horaria de las instancias formativas</a:t>
            </a:r>
          </a:p>
          <a:p>
            <a:pPr marL="449580" algn="just">
              <a:lnSpc>
                <a:spcPct val="115000"/>
              </a:lnSpc>
            </a:pPr>
            <a:r>
              <a:rPr lang="es-ES" sz="2800" dirty="0">
                <a:solidFill>
                  <a:schemeClr val="tx1"/>
                </a:solidFill>
                <a:effectLst/>
                <a:latin typeface="Arial Black" panose="020B0A04020102020204" pitchFamily="34" charset="0"/>
                <a:ea typeface="Times New Roman" panose="02020603050405020304" pitchFamily="18" charset="0"/>
              </a:rPr>
              <a:t>Carga horaria mínima total</a:t>
            </a:r>
          </a:p>
          <a:p>
            <a:pPr marL="449580" algn="just">
              <a:lnSpc>
                <a:spcPct val="115000"/>
              </a:lnSpc>
            </a:pPr>
            <a:r>
              <a:rPr lang="es-ES" sz="2800" dirty="0">
                <a:solidFill>
                  <a:schemeClr val="tx1"/>
                </a:solidFill>
                <a:effectLst/>
                <a:latin typeface="Arial Black" panose="020B0A04020102020204" pitchFamily="34" charset="0"/>
                <a:ea typeface="Times New Roman" panose="02020603050405020304" pitchFamily="18" charset="0"/>
              </a:rPr>
              <a:t>Criterios de Intensidad de la formación práctica</a:t>
            </a:r>
          </a:p>
          <a:p>
            <a:pPr marL="449580" algn="just">
              <a:lnSpc>
                <a:spcPct val="115000"/>
              </a:lnSpc>
            </a:pPr>
            <a:r>
              <a:rPr lang="es-ES" sz="2800" dirty="0">
                <a:solidFill>
                  <a:schemeClr val="tx1"/>
                </a:solidFill>
                <a:effectLst/>
                <a:latin typeface="Arial Black" panose="020B0A04020102020204" pitchFamily="34" charset="0"/>
                <a:ea typeface="Times New Roman" panose="02020603050405020304" pitchFamily="18" charset="0"/>
              </a:rPr>
              <a:t>………………………………………………….</a:t>
            </a:r>
          </a:p>
          <a:p>
            <a:pPr marL="449580" algn="just">
              <a:lnSpc>
                <a:spcPct val="115000"/>
              </a:lnSpc>
            </a:pPr>
            <a:r>
              <a:rPr lang="es-ES_tradnl" sz="2400" dirty="0">
                <a:solidFill>
                  <a:schemeClr val="tx1"/>
                </a:solidFill>
                <a:effectLst/>
                <a:latin typeface="Arial Black" panose="020B0A04020102020204" pitchFamily="34" charset="0"/>
                <a:ea typeface="Times New Roman" panose="02020603050405020304" pitchFamily="18" charset="0"/>
              </a:rPr>
              <a:t>         Condiciones curriculares, para la actividad docente, de los estudiantes, de evaluación y organizacionales.</a:t>
            </a:r>
          </a:p>
        </p:txBody>
      </p:sp>
    </p:spTree>
    <p:extLst>
      <p:ext uri="{BB962C8B-B14F-4D97-AF65-F5344CB8AC3E}">
        <p14:creationId xmlns:p14="http://schemas.microsoft.com/office/powerpoint/2010/main" val="29833076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0ECD-8A6A-43AE-A86E-BB157AF4949B}"/>
              </a:ext>
            </a:extLst>
          </p:cNvPr>
          <p:cNvSpPr>
            <a:spLocks noGrp="1"/>
          </p:cNvSpPr>
          <p:nvPr>
            <p:ph type="title"/>
          </p:nvPr>
        </p:nvSpPr>
        <p:spPr/>
        <p:txBody>
          <a:bodyPr/>
          <a:lstStyle/>
          <a:p>
            <a:pPr algn="ctr"/>
            <a:r>
              <a:rPr lang="es-AR" sz="4400" dirty="0">
                <a:latin typeface="Arial Black" panose="020B0A04020102020204" pitchFamily="34" charset="0"/>
              </a:rPr>
              <a:t>Estructura epistemológica de la Carrera de Ingeniero Agrónomo</a:t>
            </a:r>
          </a:p>
        </p:txBody>
      </p:sp>
      <p:sp>
        <p:nvSpPr>
          <p:cNvPr id="4" name="Slide Number Placeholder 3">
            <a:extLst>
              <a:ext uri="{FF2B5EF4-FFF2-40B4-BE49-F238E27FC236}">
                <a16:creationId xmlns:a16="http://schemas.microsoft.com/office/drawing/2014/main" id="{CEC75A84-3741-4569-8834-30132C13D399}"/>
              </a:ext>
            </a:extLst>
          </p:cNvPr>
          <p:cNvSpPr>
            <a:spLocks noGrp="1"/>
          </p:cNvSpPr>
          <p:nvPr>
            <p:ph type="sldNum" sz="quarter" idx="10"/>
          </p:nvPr>
        </p:nvSpPr>
        <p:spPr/>
        <p:txBody>
          <a:bodyPr/>
          <a:lstStyle/>
          <a:p>
            <a:pPr>
              <a:defRPr/>
            </a:pPr>
            <a:fld id="{5E652A81-9659-4E96-A9DF-9F7A7DAA7EA1}" type="slidenum">
              <a:rPr lang="en-US" altLang="en-US" smtClean="0"/>
              <a:pPr>
                <a:defRPr/>
              </a:pPr>
              <a:t>16</a:t>
            </a:fld>
            <a:endParaRPr lang="en-US" altLang="en-US"/>
          </a:p>
        </p:txBody>
      </p:sp>
      <p:pic>
        <p:nvPicPr>
          <p:cNvPr id="1026" name="Picture 2" descr="Simple Pyramid PowerPoint Tutorial">
            <a:extLst>
              <a:ext uri="{FF2B5EF4-FFF2-40B4-BE49-F238E27FC236}">
                <a16:creationId xmlns:a16="http://schemas.microsoft.com/office/drawing/2014/main" id="{CE56590E-F785-46E7-8E37-4C852F48A4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039" y="1666324"/>
            <a:ext cx="5512144" cy="4765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91CE276-44FF-4F43-B614-1B9568005C9B}"/>
              </a:ext>
            </a:extLst>
          </p:cNvPr>
          <p:cNvSpPr txBox="1"/>
          <p:nvPr/>
        </p:nvSpPr>
        <p:spPr>
          <a:xfrm>
            <a:off x="8039477" y="5283407"/>
            <a:ext cx="4152523" cy="954107"/>
          </a:xfrm>
          <a:prstGeom prst="rect">
            <a:avLst/>
          </a:prstGeom>
          <a:noFill/>
        </p:spPr>
        <p:txBody>
          <a:bodyPr wrap="square" rtlCol="0">
            <a:spAutoFit/>
          </a:bodyPr>
          <a:lstStyle/>
          <a:p>
            <a:r>
              <a:rPr lang="es-AR" sz="2800" b="1" dirty="0">
                <a:latin typeface="Arial Black" panose="020B0A04020102020204" pitchFamily="34" charset="0"/>
              </a:rPr>
              <a:t>Formación básica</a:t>
            </a:r>
          </a:p>
          <a:p>
            <a:r>
              <a:rPr lang="es-AR" sz="2800" b="1" dirty="0">
                <a:latin typeface="Arial Black" panose="020B0A04020102020204" pitchFamily="34" charset="0"/>
              </a:rPr>
              <a:t>(Ciencias básicas)</a:t>
            </a:r>
          </a:p>
        </p:txBody>
      </p:sp>
      <p:sp>
        <p:nvSpPr>
          <p:cNvPr id="14" name="TextBox 13">
            <a:extLst>
              <a:ext uri="{FF2B5EF4-FFF2-40B4-BE49-F238E27FC236}">
                <a16:creationId xmlns:a16="http://schemas.microsoft.com/office/drawing/2014/main" id="{63E5D2C1-BDB0-4B93-94AB-A615F368E141}"/>
              </a:ext>
            </a:extLst>
          </p:cNvPr>
          <p:cNvSpPr txBox="1"/>
          <p:nvPr/>
        </p:nvSpPr>
        <p:spPr>
          <a:xfrm>
            <a:off x="6665890" y="2702761"/>
            <a:ext cx="4643461" cy="523220"/>
          </a:xfrm>
          <a:prstGeom prst="rect">
            <a:avLst/>
          </a:prstGeom>
          <a:noFill/>
        </p:spPr>
        <p:txBody>
          <a:bodyPr wrap="square" rtlCol="0">
            <a:spAutoFit/>
          </a:bodyPr>
          <a:lstStyle/>
          <a:p>
            <a:r>
              <a:rPr lang="es-AR" sz="2800" b="1" dirty="0">
                <a:latin typeface="Arial Black" panose="020B0A04020102020204" pitchFamily="34" charset="0"/>
              </a:rPr>
              <a:t>Formación profesional</a:t>
            </a:r>
          </a:p>
        </p:txBody>
      </p:sp>
      <p:sp>
        <p:nvSpPr>
          <p:cNvPr id="15" name="TextBox 14">
            <a:extLst>
              <a:ext uri="{FF2B5EF4-FFF2-40B4-BE49-F238E27FC236}">
                <a16:creationId xmlns:a16="http://schemas.microsoft.com/office/drawing/2014/main" id="{B61821D4-1657-463A-8E11-4E0A6A57CDFC}"/>
              </a:ext>
            </a:extLst>
          </p:cNvPr>
          <p:cNvSpPr txBox="1"/>
          <p:nvPr/>
        </p:nvSpPr>
        <p:spPr>
          <a:xfrm>
            <a:off x="7386182" y="3935444"/>
            <a:ext cx="4805818" cy="1384995"/>
          </a:xfrm>
          <a:prstGeom prst="rect">
            <a:avLst/>
          </a:prstGeom>
          <a:noFill/>
        </p:spPr>
        <p:txBody>
          <a:bodyPr wrap="square" rtlCol="0">
            <a:spAutoFit/>
          </a:bodyPr>
          <a:lstStyle/>
          <a:p>
            <a:r>
              <a:rPr lang="es-AR" sz="2800" b="1" dirty="0">
                <a:latin typeface="Arial Black" panose="020B0A04020102020204" pitchFamily="34" charset="0"/>
              </a:rPr>
              <a:t>Formación aplicada      (Básicas agronómicas)</a:t>
            </a:r>
          </a:p>
          <a:p>
            <a:r>
              <a:rPr lang="es-AR" sz="2800" b="1" dirty="0">
                <a:latin typeface="Arial Black" panose="020B0A04020102020204" pitchFamily="34" charset="0"/>
              </a:rPr>
              <a:t>  </a:t>
            </a:r>
          </a:p>
        </p:txBody>
      </p:sp>
    </p:spTree>
    <p:extLst>
      <p:ext uri="{BB962C8B-B14F-4D97-AF65-F5344CB8AC3E}">
        <p14:creationId xmlns:p14="http://schemas.microsoft.com/office/powerpoint/2010/main" val="6232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0"/>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2672-5EBF-4177-A74B-8F93BC1960FC}" type="slidenum">
              <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22"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5C66742-906F-48C2-82FC-0023654C6C0C}" type="slidenum">
              <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1F497D"/>
              </a:solidFill>
              <a:effectLst/>
              <a:uLnTx/>
              <a:uFillTx/>
              <a:latin typeface="Arial" charset="0"/>
              <a:ea typeface="+mn-ea"/>
              <a:cs typeface="Arial" charset="0"/>
            </a:endParaRPr>
          </a:p>
        </p:txBody>
      </p:sp>
      <p:sp>
        <p:nvSpPr>
          <p:cNvPr id="30724" name="Rectangle 9"/>
          <p:cNvSpPr>
            <a:spLocks noGrp="1" noChangeArrowheads="1"/>
          </p:cNvSpPr>
          <p:nvPr>
            <p:ph type="body" idx="4294967295"/>
          </p:nvPr>
        </p:nvSpPr>
        <p:spPr>
          <a:xfrm>
            <a:off x="136894" y="309390"/>
            <a:ext cx="11455400" cy="3906838"/>
          </a:xfrm>
          <a:noFill/>
        </p:spPr>
        <p:txBody>
          <a:bodyPr/>
          <a:lstStyle/>
          <a:p>
            <a:r>
              <a:rPr lang="es-ES" sz="4800" dirty="0">
                <a:solidFill>
                  <a:schemeClr val="bg1"/>
                </a:solidFill>
                <a:effectLst/>
                <a:latin typeface="Arial Black" panose="020B0A04020102020204" pitchFamily="34" charset="0"/>
              </a:rPr>
              <a:t>Mientras tanto…</a:t>
            </a: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marL="449580" algn="just">
              <a:lnSpc>
                <a:spcPct val="115000"/>
              </a:lnSpc>
            </a:pPr>
            <a:r>
              <a:rPr lang="es-ES" sz="2800" dirty="0">
                <a:solidFill>
                  <a:schemeClr val="tx1"/>
                </a:solidFill>
                <a:effectLst/>
                <a:latin typeface="Arial Black" panose="020B0A04020102020204" pitchFamily="34" charset="0"/>
                <a:ea typeface="Arial" panose="020B0604020202020204" pitchFamily="34" charset="0"/>
              </a:rPr>
              <a:t>RM  1254/2018, alcances del título y actividades profesionales reservadas exclusivamente al título, </a:t>
            </a:r>
          </a:p>
          <a:p>
            <a:pPr marL="449580" algn="just">
              <a:lnSpc>
                <a:spcPct val="115000"/>
              </a:lnSpc>
            </a:pPr>
            <a:endParaRPr lang="es-ES" sz="2800" dirty="0">
              <a:solidFill>
                <a:schemeClr val="tx1"/>
              </a:solidFill>
              <a:effectLst/>
              <a:latin typeface="Arial Black" panose="020B0A04020102020204" pitchFamily="34" charset="0"/>
              <a:ea typeface="Arial" panose="020B0604020202020204" pitchFamily="34" charset="0"/>
            </a:endParaRPr>
          </a:p>
          <a:p>
            <a:pPr marL="449580" algn="just">
              <a:lnSpc>
                <a:spcPct val="115000"/>
              </a:lnSpc>
            </a:pPr>
            <a:r>
              <a:rPr lang="es-ES" sz="2800" dirty="0">
                <a:solidFill>
                  <a:schemeClr val="tx1"/>
                </a:solidFill>
                <a:effectLst/>
                <a:latin typeface="Arial Black" panose="020B0A04020102020204" pitchFamily="34" charset="0"/>
                <a:ea typeface="Arial" panose="020B0604020202020204" pitchFamily="34" charset="0"/>
              </a:rPr>
              <a:t>RM 1537/2021, nuevos contenidos curriculares básicos y los estándares de acreditación de la carrera.</a:t>
            </a:r>
          </a:p>
          <a:p>
            <a:pPr marL="449580" algn="just">
              <a:lnSpc>
                <a:spcPct val="115000"/>
              </a:lnSpc>
            </a:pPr>
            <a:r>
              <a:rPr lang="es-ES" sz="2800" dirty="0">
                <a:solidFill>
                  <a:schemeClr val="tx1"/>
                </a:solidFill>
                <a:effectLst/>
                <a:latin typeface="Arial Black" panose="020B0A04020102020204" pitchFamily="34" charset="0"/>
                <a:ea typeface="Arial" panose="020B0604020202020204" pitchFamily="34" charset="0"/>
              </a:rPr>
              <a:t> </a:t>
            </a:r>
            <a:endParaRPr lang="es-ES" sz="2800" dirty="0">
              <a:effectLst/>
              <a:latin typeface="Arial Black" panose="020B0A04020102020204" pitchFamily="34" charset="0"/>
              <a:ea typeface="Arial" panose="020B0604020202020204" pitchFamily="34" charset="0"/>
            </a:endParaRPr>
          </a:p>
          <a:p>
            <a:pPr marL="449580" algn="just">
              <a:lnSpc>
                <a:spcPct val="115000"/>
              </a:lnSpc>
            </a:pPr>
            <a:endParaRPr lang="es-ES" sz="2000" dirty="0">
              <a:effectLst/>
              <a:latin typeface="Arial Black" panose="020B0A04020102020204" pitchFamily="34" charset="0"/>
              <a:ea typeface="Arial" panose="020B0604020202020204" pitchFamily="34" charset="0"/>
            </a:endParaRPr>
          </a:p>
          <a:p>
            <a:pPr algn="just">
              <a:lnSpc>
                <a:spcPct val="115000"/>
              </a:lnSpc>
            </a:pPr>
            <a:r>
              <a:rPr lang="es-ES" sz="2400" dirty="0">
                <a:effectLst/>
                <a:latin typeface="Arial" panose="020B0604020202020204" pitchFamily="34" charset="0"/>
                <a:ea typeface="Arial" panose="020B0604020202020204" pitchFamily="34" charset="0"/>
              </a:rPr>
              <a:t> </a:t>
            </a:r>
            <a:endParaRPr lang="es-AR" sz="2000" dirty="0">
              <a:effectLst/>
              <a:latin typeface="Arial" panose="020B0604020202020204" pitchFamily="34" charset="0"/>
              <a:ea typeface="Arial" panose="020B0604020202020204" pitchFamily="34" charset="0"/>
            </a:endParaRPr>
          </a:p>
          <a:p>
            <a:endParaRPr lang="es-ES_tradnl" sz="2400" dirty="0">
              <a:solidFill>
                <a:schemeClr val="bg1"/>
              </a:solidFill>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4590081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2057-BD95-E455-9A99-E7EEFDA32896}"/>
              </a:ext>
            </a:extLst>
          </p:cNvPr>
          <p:cNvSpPr>
            <a:spLocks noGrp="1"/>
          </p:cNvSpPr>
          <p:nvPr>
            <p:ph type="title"/>
          </p:nvPr>
        </p:nvSpPr>
        <p:spPr/>
        <p:txBody>
          <a:bodyPr/>
          <a:lstStyle/>
          <a:p>
            <a:r>
              <a:rPr lang="es-AR" dirty="0"/>
              <a:t>RM  1254/2018</a:t>
            </a:r>
          </a:p>
        </p:txBody>
      </p:sp>
      <p:sp>
        <p:nvSpPr>
          <p:cNvPr id="4" name="Slide Number Placeholder 3">
            <a:extLst>
              <a:ext uri="{FF2B5EF4-FFF2-40B4-BE49-F238E27FC236}">
                <a16:creationId xmlns:a16="http://schemas.microsoft.com/office/drawing/2014/main" id="{47FDD299-6AC6-5615-4609-86E3ADD901C8}"/>
              </a:ext>
            </a:extLst>
          </p:cNvPr>
          <p:cNvSpPr>
            <a:spLocks noGrp="1"/>
          </p:cNvSpPr>
          <p:nvPr>
            <p:ph type="sldNum" sz="quarter" idx="10"/>
          </p:nvPr>
        </p:nvSpPr>
        <p:spPr/>
        <p:txBody>
          <a:bodyPr/>
          <a:lstStyle/>
          <a:p>
            <a:pPr>
              <a:defRPr/>
            </a:pPr>
            <a:fld id="{5E652A81-9659-4E96-A9DF-9F7A7DAA7EA1}" type="slidenum">
              <a:rPr lang="en-US" altLang="en-US" smtClean="0"/>
              <a:pPr>
                <a:defRPr/>
              </a:pPr>
              <a:t>18</a:t>
            </a:fld>
            <a:endParaRPr lang="en-US" altLang="en-US"/>
          </a:p>
        </p:txBody>
      </p:sp>
      <p:pic>
        <p:nvPicPr>
          <p:cNvPr id="12" name="Content Placeholder 11">
            <a:extLst>
              <a:ext uri="{FF2B5EF4-FFF2-40B4-BE49-F238E27FC236}">
                <a16:creationId xmlns:a16="http://schemas.microsoft.com/office/drawing/2014/main" id="{65A44830-2DE7-81A7-5CA7-F913E884DB9F}"/>
              </a:ext>
            </a:extLst>
          </p:cNvPr>
          <p:cNvPicPr>
            <a:picLocks noGrp="1" noChangeAspect="1"/>
          </p:cNvPicPr>
          <p:nvPr>
            <p:ph idx="1"/>
          </p:nvPr>
        </p:nvPicPr>
        <p:blipFill>
          <a:blip r:embed="rId2"/>
          <a:stretch>
            <a:fillRect/>
          </a:stretch>
        </p:blipFill>
        <p:spPr>
          <a:xfrm>
            <a:off x="698500" y="1785923"/>
            <a:ext cx="3120229" cy="2771777"/>
          </a:xfrm>
        </p:spPr>
      </p:pic>
      <p:pic>
        <p:nvPicPr>
          <p:cNvPr id="10" name="Picture 9">
            <a:extLst>
              <a:ext uri="{FF2B5EF4-FFF2-40B4-BE49-F238E27FC236}">
                <a16:creationId xmlns:a16="http://schemas.microsoft.com/office/drawing/2014/main" id="{91C40BAC-12C2-244E-BA5A-E9755E4988E9}"/>
              </a:ext>
            </a:extLst>
          </p:cNvPr>
          <p:cNvPicPr>
            <a:picLocks noChangeAspect="1"/>
          </p:cNvPicPr>
          <p:nvPr/>
        </p:nvPicPr>
        <p:blipFill>
          <a:blip r:embed="rId3"/>
          <a:stretch>
            <a:fillRect/>
          </a:stretch>
        </p:blipFill>
        <p:spPr>
          <a:xfrm>
            <a:off x="4727269" y="341314"/>
            <a:ext cx="6140755" cy="5365081"/>
          </a:xfrm>
          <a:prstGeom prst="rect">
            <a:avLst/>
          </a:prstGeom>
        </p:spPr>
      </p:pic>
    </p:spTree>
    <p:extLst>
      <p:ext uri="{BB962C8B-B14F-4D97-AF65-F5344CB8AC3E}">
        <p14:creationId xmlns:p14="http://schemas.microsoft.com/office/powerpoint/2010/main" val="34592566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2057-BD95-E455-9A99-E7EEFDA32896}"/>
              </a:ext>
            </a:extLst>
          </p:cNvPr>
          <p:cNvSpPr>
            <a:spLocks noGrp="1"/>
          </p:cNvSpPr>
          <p:nvPr>
            <p:ph type="title"/>
          </p:nvPr>
        </p:nvSpPr>
        <p:spPr/>
        <p:txBody>
          <a:bodyPr/>
          <a:lstStyle/>
          <a:p>
            <a:r>
              <a:rPr lang="es-AR" dirty="0"/>
              <a:t>RM  1537/2021</a:t>
            </a:r>
          </a:p>
        </p:txBody>
      </p:sp>
      <p:sp>
        <p:nvSpPr>
          <p:cNvPr id="4" name="Slide Number Placeholder 3">
            <a:extLst>
              <a:ext uri="{FF2B5EF4-FFF2-40B4-BE49-F238E27FC236}">
                <a16:creationId xmlns:a16="http://schemas.microsoft.com/office/drawing/2014/main" id="{47FDD299-6AC6-5615-4609-86E3ADD901C8}"/>
              </a:ext>
            </a:extLst>
          </p:cNvPr>
          <p:cNvSpPr>
            <a:spLocks noGrp="1"/>
          </p:cNvSpPr>
          <p:nvPr>
            <p:ph type="sldNum" sz="quarter" idx="10"/>
          </p:nvPr>
        </p:nvSpPr>
        <p:spPr/>
        <p:txBody>
          <a:bodyPr/>
          <a:lstStyle/>
          <a:p>
            <a:pPr>
              <a:defRPr/>
            </a:pPr>
            <a:fld id="{5E652A81-9659-4E96-A9DF-9F7A7DAA7EA1}" type="slidenum">
              <a:rPr lang="en-US" altLang="en-US" smtClean="0"/>
              <a:pPr>
                <a:defRPr/>
              </a:pPr>
              <a:t>19</a:t>
            </a:fld>
            <a:endParaRPr lang="en-US" altLang="en-US"/>
          </a:p>
        </p:txBody>
      </p:sp>
      <p:pic>
        <p:nvPicPr>
          <p:cNvPr id="5" name="Picture 4">
            <a:extLst>
              <a:ext uri="{FF2B5EF4-FFF2-40B4-BE49-F238E27FC236}">
                <a16:creationId xmlns:a16="http://schemas.microsoft.com/office/drawing/2014/main" id="{8373FD54-FC48-24B9-2FF7-8A1FC59E5DDE}"/>
              </a:ext>
            </a:extLst>
          </p:cNvPr>
          <p:cNvPicPr>
            <a:picLocks noChangeAspect="1"/>
          </p:cNvPicPr>
          <p:nvPr/>
        </p:nvPicPr>
        <p:blipFill>
          <a:blip r:embed="rId2"/>
          <a:stretch>
            <a:fillRect/>
          </a:stretch>
        </p:blipFill>
        <p:spPr>
          <a:xfrm>
            <a:off x="4019550" y="1374831"/>
            <a:ext cx="3881437" cy="2493114"/>
          </a:xfrm>
          <a:prstGeom prst="rect">
            <a:avLst/>
          </a:prstGeom>
        </p:spPr>
      </p:pic>
      <p:pic>
        <p:nvPicPr>
          <p:cNvPr id="7" name="Content Placeholder 6">
            <a:extLst>
              <a:ext uri="{FF2B5EF4-FFF2-40B4-BE49-F238E27FC236}">
                <a16:creationId xmlns:a16="http://schemas.microsoft.com/office/drawing/2014/main" id="{F7786622-0C79-4E19-B48F-5A52FE9A856E}"/>
              </a:ext>
            </a:extLst>
          </p:cNvPr>
          <p:cNvPicPr>
            <a:picLocks noGrp="1" noChangeAspect="1"/>
          </p:cNvPicPr>
          <p:nvPr>
            <p:ph idx="1"/>
          </p:nvPr>
        </p:nvPicPr>
        <p:blipFill>
          <a:blip r:embed="rId3"/>
          <a:stretch>
            <a:fillRect/>
          </a:stretch>
        </p:blipFill>
        <p:spPr>
          <a:xfrm>
            <a:off x="605368" y="1856581"/>
            <a:ext cx="2790825" cy="2657475"/>
          </a:xfrm>
          <a:prstGeom prst="rect">
            <a:avLst/>
          </a:prstGeom>
        </p:spPr>
      </p:pic>
    </p:spTree>
    <p:extLst>
      <p:ext uri="{BB962C8B-B14F-4D97-AF65-F5344CB8AC3E}">
        <p14:creationId xmlns:p14="http://schemas.microsoft.com/office/powerpoint/2010/main" val="29411062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pic>
        <p:nvPicPr>
          <p:cNvPr id="5" name="Video 4">
            <a:extLst>
              <a:ext uri="{FF2B5EF4-FFF2-40B4-BE49-F238E27FC236}">
                <a16:creationId xmlns:a16="http://schemas.microsoft.com/office/drawing/2014/main" id="{5681363D-670B-4C01-A081-DF0F4619D1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7" y="12"/>
            <a:ext cx="12192000" cy="6857988"/>
          </a:xfrm>
          <a:prstGeom prst="rect">
            <a:avLst/>
          </a:prstGeom>
        </p:spPr>
      </p:pic>
      <p:sp>
        <p:nvSpPr>
          <p:cNvPr id="23" name="Rectangle 22">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 name="Title 1">
            <a:extLst>
              <a:ext uri="{FF2B5EF4-FFF2-40B4-BE49-F238E27FC236}">
                <a16:creationId xmlns:a16="http://schemas.microsoft.com/office/drawing/2014/main" id="{29D02718-3A06-4AAF-A5DD-FF37307A9748}"/>
              </a:ext>
            </a:extLst>
          </p:cNvPr>
          <p:cNvSpPr>
            <a:spLocks noGrp="1"/>
          </p:cNvSpPr>
          <p:nvPr>
            <p:ph type="title"/>
          </p:nvPr>
        </p:nvSpPr>
        <p:spPr>
          <a:xfrm>
            <a:off x="551786" y="2574757"/>
            <a:ext cx="11439414" cy="897439"/>
          </a:xfrm>
        </p:spPr>
        <p:txBody>
          <a:bodyPr vert="horz" lIns="91440" tIns="45720" rIns="91440" bIns="45720" rtlCol="0" anchor="ctr">
            <a:normAutofit fontScale="90000"/>
          </a:bodyPr>
          <a:lstStyle/>
          <a:p>
            <a:pPr algn="ctr">
              <a:lnSpc>
                <a:spcPct val="83000"/>
              </a:lnSpc>
            </a:pPr>
            <a:r>
              <a:rPr lang="en-US" sz="4000" cap="all" spc="-100" dirty="0">
                <a:solidFill>
                  <a:schemeClr val="tx1"/>
                </a:solidFill>
                <a:latin typeface="Arial Black" panose="020B0A04020102020204" pitchFamily="34" charset="0"/>
              </a:rPr>
              <a:t>Jornada </a:t>
            </a:r>
            <a:r>
              <a:rPr lang="en-US" sz="4000" cap="all" spc="-100" dirty="0" err="1">
                <a:solidFill>
                  <a:schemeClr val="tx1"/>
                </a:solidFill>
                <a:latin typeface="Arial Black" panose="020B0A04020102020204" pitchFamily="34" charset="0"/>
              </a:rPr>
              <a:t>presencial</a:t>
            </a:r>
            <a:br>
              <a:rPr lang="en-US" sz="4000" cap="all" spc="-100" dirty="0">
                <a:solidFill>
                  <a:schemeClr val="tx1"/>
                </a:solidFill>
                <a:latin typeface="Arial Black" panose="020B0A04020102020204" pitchFamily="34" charset="0"/>
              </a:rPr>
            </a:br>
            <a:r>
              <a:rPr lang="en-US" sz="4000" cap="all" spc="-100" dirty="0">
                <a:solidFill>
                  <a:schemeClr val="tx1"/>
                </a:solidFill>
                <a:latin typeface="Arial Black" panose="020B0A04020102020204" pitchFamily="34" charset="0"/>
              </a:rPr>
              <a:t>inaugural</a:t>
            </a:r>
            <a:br>
              <a:rPr lang="en-US" sz="4000" cap="all" spc="-100" dirty="0">
                <a:solidFill>
                  <a:schemeClr val="tx1"/>
                </a:solidFill>
                <a:latin typeface="Arial Black" panose="020B0A04020102020204" pitchFamily="34" charset="0"/>
              </a:rPr>
            </a:br>
            <a:r>
              <a:rPr lang="en-US" sz="4000" cap="all" spc="-100" dirty="0">
                <a:solidFill>
                  <a:schemeClr val="tx1"/>
                </a:solidFill>
                <a:latin typeface="Arial Black" panose="020B0A04020102020204" pitchFamily="34" charset="0"/>
              </a:rPr>
              <a:t>Agenda</a:t>
            </a:r>
          </a:p>
        </p:txBody>
      </p:sp>
    </p:spTree>
    <p:extLst>
      <p:ext uri="{BB962C8B-B14F-4D97-AF65-F5344CB8AC3E}">
        <p14:creationId xmlns:p14="http://schemas.microsoft.com/office/powerpoint/2010/main" val="14010707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2057-BD95-E455-9A99-E7EEFDA32896}"/>
              </a:ext>
            </a:extLst>
          </p:cNvPr>
          <p:cNvSpPr>
            <a:spLocks noGrp="1"/>
          </p:cNvSpPr>
          <p:nvPr>
            <p:ph type="title"/>
          </p:nvPr>
        </p:nvSpPr>
        <p:spPr/>
        <p:txBody>
          <a:bodyPr/>
          <a:lstStyle/>
          <a:p>
            <a:r>
              <a:rPr lang="es-AR" dirty="0"/>
              <a:t>RM  1537/2021</a:t>
            </a:r>
          </a:p>
        </p:txBody>
      </p:sp>
      <p:sp>
        <p:nvSpPr>
          <p:cNvPr id="4" name="Slide Number Placeholder 3">
            <a:extLst>
              <a:ext uri="{FF2B5EF4-FFF2-40B4-BE49-F238E27FC236}">
                <a16:creationId xmlns:a16="http://schemas.microsoft.com/office/drawing/2014/main" id="{47FDD299-6AC6-5615-4609-86E3ADD901C8}"/>
              </a:ext>
            </a:extLst>
          </p:cNvPr>
          <p:cNvSpPr>
            <a:spLocks noGrp="1"/>
          </p:cNvSpPr>
          <p:nvPr>
            <p:ph type="sldNum" sz="quarter" idx="10"/>
          </p:nvPr>
        </p:nvSpPr>
        <p:spPr/>
        <p:txBody>
          <a:bodyPr/>
          <a:lstStyle/>
          <a:p>
            <a:pPr>
              <a:defRPr/>
            </a:pPr>
            <a:fld id="{5E652A81-9659-4E96-A9DF-9F7A7DAA7EA1}" type="slidenum">
              <a:rPr lang="en-US" altLang="en-US" smtClean="0"/>
              <a:pPr>
                <a:defRPr/>
              </a:pPr>
              <a:t>20</a:t>
            </a:fld>
            <a:endParaRPr lang="en-US" altLang="en-US"/>
          </a:p>
        </p:txBody>
      </p:sp>
      <p:pic>
        <p:nvPicPr>
          <p:cNvPr id="12" name="Content Placeholder 11">
            <a:extLst>
              <a:ext uri="{FF2B5EF4-FFF2-40B4-BE49-F238E27FC236}">
                <a16:creationId xmlns:a16="http://schemas.microsoft.com/office/drawing/2014/main" id="{65A44830-2DE7-81A7-5CA7-F913E884DB9F}"/>
              </a:ext>
            </a:extLst>
          </p:cNvPr>
          <p:cNvPicPr>
            <a:picLocks noGrp="1" noChangeAspect="1"/>
          </p:cNvPicPr>
          <p:nvPr>
            <p:ph idx="1"/>
          </p:nvPr>
        </p:nvPicPr>
        <p:blipFill>
          <a:blip r:embed="rId2"/>
          <a:stretch>
            <a:fillRect/>
          </a:stretch>
        </p:blipFill>
        <p:spPr>
          <a:xfrm>
            <a:off x="698500" y="1785923"/>
            <a:ext cx="3120229" cy="2771777"/>
          </a:xfrm>
        </p:spPr>
      </p:pic>
      <p:pic>
        <p:nvPicPr>
          <p:cNvPr id="6" name="Picture 5">
            <a:extLst>
              <a:ext uri="{FF2B5EF4-FFF2-40B4-BE49-F238E27FC236}">
                <a16:creationId xmlns:a16="http://schemas.microsoft.com/office/drawing/2014/main" id="{CC400C8E-7DA3-8679-83CE-C533887621A7}"/>
              </a:ext>
            </a:extLst>
          </p:cNvPr>
          <p:cNvPicPr>
            <a:picLocks noChangeAspect="1"/>
          </p:cNvPicPr>
          <p:nvPr/>
        </p:nvPicPr>
        <p:blipFill>
          <a:blip r:embed="rId3"/>
          <a:stretch>
            <a:fillRect/>
          </a:stretch>
        </p:blipFill>
        <p:spPr>
          <a:xfrm>
            <a:off x="3667648" y="204236"/>
            <a:ext cx="6169794" cy="5918267"/>
          </a:xfrm>
          <a:prstGeom prst="rect">
            <a:avLst/>
          </a:prstGeom>
        </p:spPr>
      </p:pic>
    </p:spTree>
    <p:extLst>
      <p:ext uri="{BB962C8B-B14F-4D97-AF65-F5344CB8AC3E}">
        <p14:creationId xmlns:p14="http://schemas.microsoft.com/office/powerpoint/2010/main" val="11276329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2057-BD95-E455-9A99-E7EEFDA32896}"/>
              </a:ext>
            </a:extLst>
          </p:cNvPr>
          <p:cNvSpPr>
            <a:spLocks noGrp="1"/>
          </p:cNvSpPr>
          <p:nvPr>
            <p:ph type="title"/>
          </p:nvPr>
        </p:nvSpPr>
        <p:spPr/>
        <p:txBody>
          <a:bodyPr/>
          <a:lstStyle/>
          <a:p>
            <a:r>
              <a:rPr lang="es-AR" dirty="0"/>
              <a:t>RM  1537/2021</a:t>
            </a:r>
          </a:p>
        </p:txBody>
      </p:sp>
      <p:sp>
        <p:nvSpPr>
          <p:cNvPr id="4" name="Slide Number Placeholder 3">
            <a:extLst>
              <a:ext uri="{FF2B5EF4-FFF2-40B4-BE49-F238E27FC236}">
                <a16:creationId xmlns:a16="http://schemas.microsoft.com/office/drawing/2014/main" id="{47FDD299-6AC6-5615-4609-86E3ADD901C8}"/>
              </a:ext>
            </a:extLst>
          </p:cNvPr>
          <p:cNvSpPr>
            <a:spLocks noGrp="1"/>
          </p:cNvSpPr>
          <p:nvPr>
            <p:ph type="sldNum" sz="quarter" idx="10"/>
          </p:nvPr>
        </p:nvSpPr>
        <p:spPr/>
        <p:txBody>
          <a:bodyPr/>
          <a:lstStyle/>
          <a:p>
            <a:pPr>
              <a:defRPr/>
            </a:pPr>
            <a:fld id="{5E652A81-9659-4E96-A9DF-9F7A7DAA7EA1}" type="slidenum">
              <a:rPr lang="en-US" altLang="en-US" smtClean="0"/>
              <a:pPr>
                <a:defRPr/>
              </a:pPr>
              <a:t>21</a:t>
            </a:fld>
            <a:endParaRPr lang="en-US" altLang="en-US"/>
          </a:p>
        </p:txBody>
      </p:sp>
      <p:pic>
        <p:nvPicPr>
          <p:cNvPr id="15" name="Content Placeholder 14">
            <a:extLst>
              <a:ext uri="{FF2B5EF4-FFF2-40B4-BE49-F238E27FC236}">
                <a16:creationId xmlns:a16="http://schemas.microsoft.com/office/drawing/2014/main" id="{B98CA811-4CEF-4009-63FB-13EFEC8034B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r="8403"/>
          <a:stretch/>
        </p:blipFill>
        <p:spPr>
          <a:xfrm>
            <a:off x="8372288" y="131268"/>
            <a:ext cx="3821378" cy="3248025"/>
          </a:xfrm>
        </p:spPr>
      </p:pic>
      <p:pic>
        <p:nvPicPr>
          <p:cNvPr id="10" name="Picture 9">
            <a:extLst>
              <a:ext uri="{FF2B5EF4-FFF2-40B4-BE49-F238E27FC236}">
                <a16:creationId xmlns:a16="http://schemas.microsoft.com/office/drawing/2014/main" id="{E311DFEC-C5D2-C3CF-3661-B48870DAC24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4029"/>
          <a:stretch/>
        </p:blipFill>
        <p:spPr>
          <a:xfrm>
            <a:off x="-244461" y="1288055"/>
            <a:ext cx="4561954" cy="4674595"/>
          </a:xfrm>
          <a:prstGeom prst="rect">
            <a:avLst/>
          </a:prstGeom>
        </p:spPr>
      </p:pic>
      <p:pic>
        <p:nvPicPr>
          <p:cNvPr id="13" name="Picture 12">
            <a:extLst>
              <a:ext uri="{FF2B5EF4-FFF2-40B4-BE49-F238E27FC236}">
                <a16:creationId xmlns:a16="http://schemas.microsoft.com/office/drawing/2014/main" id="{F6EBD14E-16E5-0988-8B7B-E107D7F9F4F3}"/>
              </a:ext>
            </a:extLst>
          </p:cNvPr>
          <p:cNvPicPr>
            <a:picLocks noChangeAspect="1"/>
          </p:cNvPicPr>
          <p:nvPr/>
        </p:nvPicPr>
        <p:blipFill rotWithShape="1">
          <a:blip r:embed="rId6"/>
          <a:srcRect r="4883" b="57755"/>
          <a:stretch/>
        </p:blipFill>
        <p:spPr>
          <a:xfrm>
            <a:off x="3863458" y="131268"/>
            <a:ext cx="4301327" cy="1697130"/>
          </a:xfrm>
          <a:prstGeom prst="rect">
            <a:avLst/>
          </a:prstGeom>
        </p:spPr>
      </p:pic>
      <p:pic>
        <p:nvPicPr>
          <p:cNvPr id="16" name="Picture 15">
            <a:extLst>
              <a:ext uri="{FF2B5EF4-FFF2-40B4-BE49-F238E27FC236}">
                <a16:creationId xmlns:a16="http://schemas.microsoft.com/office/drawing/2014/main" id="{6C9F29F8-8AE2-3E8A-9B39-BA6404829B39}"/>
              </a:ext>
            </a:extLst>
          </p:cNvPr>
          <p:cNvPicPr>
            <a:picLocks noChangeAspect="1"/>
          </p:cNvPicPr>
          <p:nvPr/>
        </p:nvPicPr>
        <p:blipFill rotWithShape="1">
          <a:blip r:embed="rId6"/>
          <a:srcRect l="4365" t="40936" r="6202"/>
          <a:stretch/>
        </p:blipFill>
        <p:spPr>
          <a:xfrm>
            <a:off x="4028842" y="1828398"/>
            <a:ext cx="4396570" cy="2579527"/>
          </a:xfrm>
          <a:prstGeom prst="rect">
            <a:avLst/>
          </a:prstGeom>
        </p:spPr>
      </p:pic>
    </p:spTree>
    <p:extLst>
      <p:ext uri="{BB962C8B-B14F-4D97-AF65-F5344CB8AC3E}">
        <p14:creationId xmlns:p14="http://schemas.microsoft.com/office/powerpoint/2010/main" val="2159388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FE68B1-64DC-4E89-A31C-2520AEDBBF19}"/>
              </a:ext>
            </a:extLst>
          </p:cNvPr>
          <p:cNvSpPr>
            <a:spLocks noGrp="1"/>
          </p:cNvSpPr>
          <p:nvPr>
            <p:ph type="body" sz="quarter" idx="13"/>
          </p:nvPr>
        </p:nvSpPr>
        <p:spPr/>
        <p:txBody>
          <a:bodyPr/>
          <a:lstStyle/>
          <a:p>
            <a:r>
              <a:rPr lang="es-AR" sz="2800" dirty="0">
                <a:latin typeface="Arial Black" panose="020B0A04020102020204" pitchFamily="34" charset="0"/>
              </a:rPr>
              <a:t>Alcances del título (AT) y actividades reservadas al título (ART)</a:t>
            </a:r>
          </a:p>
        </p:txBody>
      </p:sp>
      <p:sp>
        <p:nvSpPr>
          <p:cNvPr id="6" name="Oval 5">
            <a:extLst>
              <a:ext uri="{FF2B5EF4-FFF2-40B4-BE49-F238E27FC236}">
                <a16:creationId xmlns:a16="http://schemas.microsoft.com/office/drawing/2014/main" id="{73E57A77-C97C-4ED7-AC31-8AFD89E2820B}"/>
              </a:ext>
            </a:extLst>
          </p:cNvPr>
          <p:cNvSpPr/>
          <p:nvPr/>
        </p:nvSpPr>
        <p:spPr>
          <a:xfrm>
            <a:off x="2772889" y="1620944"/>
            <a:ext cx="6388924" cy="4566091"/>
          </a:xfrm>
          <a:prstGeom prst="ellipse">
            <a:avLst/>
          </a:prstGeom>
          <a:pattFill prst="dkVert">
            <a:fgClr>
              <a:srgbClr val="92D050"/>
            </a:fgClr>
            <a:bgClr>
              <a:schemeClr val="accent5"/>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7" name="Oval 6">
            <a:extLst>
              <a:ext uri="{FF2B5EF4-FFF2-40B4-BE49-F238E27FC236}">
                <a16:creationId xmlns:a16="http://schemas.microsoft.com/office/drawing/2014/main" id="{60FFF96D-91CE-4247-8C38-8A46DA412C8B}"/>
              </a:ext>
            </a:extLst>
          </p:cNvPr>
          <p:cNvSpPr/>
          <p:nvPr/>
        </p:nvSpPr>
        <p:spPr>
          <a:xfrm>
            <a:off x="4476998" y="2775871"/>
            <a:ext cx="2980706" cy="2173184"/>
          </a:xfrm>
          <a:prstGeom prst="ellipse">
            <a:avLst/>
          </a:prstGeom>
          <a:pattFill prst="pct40">
            <a:fgClr>
              <a:srgbClr val="92D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TextBox 7">
            <a:extLst>
              <a:ext uri="{FF2B5EF4-FFF2-40B4-BE49-F238E27FC236}">
                <a16:creationId xmlns:a16="http://schemas.microsoft.com/office/drawing/2014/main" id="{D518DF73-D3EB-4B0B-BC29-C8E9F23528F4}"/>
              </a:ext>
            </a:extLst>
          </p:cNvPr>
          <p:cNvSpPr txBox="1"/>
          <p:nvPr/>
        </p:nvSpPr>
        <p:spPr>
          <a:xfrm>
            <a:off x="174501" y="2030681"/>
            <a:ext cx="2598388" cy="923330"/>
          </a:xfrm>
          <a:prstGeom prst="rect">
            <a:avLst/>
          </a:prstGeom>
          <a:noFill/>
        </p:spPr>
        <p:txBody>
          <a:bodyPr wrap="square" rtlCol="0">
            <a:spAutoFit/>
          </a:bodyPr>
          <a:lstStyle/>
          <a:p>
            <a:r>
              <a:rPr lang="es-AR" b="1" dirty="0">
                <a:latin typeface="Arial Black" panose="020B0A04020102020204" pitchFamily="34" charset="0"/>
              </a:rPr>
              <a:t>Alcances del título</a:t>
            </a:r>
          </a:p>
          <a:p>
            <a:r>
              <a:rPr lang="es-AR" dirty="0"/>
              <a:t>Los define la propia institución</a:t>
            </a:r>
          </a:p>
        </p:txBody>
      </p:sp>
      <p:cxnSp>
        <p:nvCxnSpPr>
          <p:cNvPr id="10" name="Straight Arrow Connector 9">
            <a:extLst>
              <a:ext uri="{FF2B5EF4-FFF2-40B4-BE49-F238E27FC236}">
                <a16:creationId xmlns:a16="http://schemas.microsoft.com/office/drawing/2014/main" id="{BFCC3D70-5AC5-487D-B0DF-40B8E476FBFF}"/>
              </a:ext>
            </a:extLst>
          </p:cNvPr>
          <p:cNvCxnSpPr>
            <a:cxnSpLocks/>
          </p:cNvCxnSpPr>
          <p:nvPr/>
        </p:nvCxnSpPr>
        <p:spPr>
          <a:xfrm>
            <a:off x="2820391" y="2176311"/>
            <a:ext cx="2038925" cy="211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B1DE628-6961-4E8A-8C69-00D32EFBC1A5}"/>
              </a:ext>
            </a:extLst>
          </p:cNvPr>
          <p:cNvSpPr txBox="1"/>
          <p:nvPr/>
        </p:nvSpPr>
        <p:spPr>
          <a:xfrm>
            <a:off x="4859316" y="2030681"/>
            <a:ext cx="2598388" cy="369332"/>
          </a:xfrm>
          <a:prstGeom prst="rect">
            <a:avLst/>
          </a:prstGeom>
          <a:noFill/>
        </p:spPr>
        <p:txBody>
          <a:bodyPr wrap="square" rtlCol="0">
            <a:spAutoFit/>
          </a:bodyPr>
          <a:lstStyle/>
          <a:p>
            <a:r>
              <a:rPr lang="es-AR" b="1" dirty="0">
                <a:latin typeface="Arial Black" panose="020B0A04020102020204" pitchFamily="34" charset="0"/>
              </a:rPr>
              <a:t>Alcances del título</a:t>
            </a:r>
          </a:p>
        </p:txBody>
      </p:sp>
      <p:sp>
        <p:nvSpPr>
          <p:cNvPr id="14" name="TextBox 13">
            <a:extLst>
              <a:ext uri="{FF2B5EF4-FFF2-40B4-BE49-F238E27FC236}">
                <a16:creationId xmlns:a16="http://schemas.microsoft.com/office/drawing/2014/main" id="{5205809B-9AC2-4A15-A7F0-D84B95F4F34C}"/>
              </a:ext>
            </a:extLst>
          </p:cNvPr>
          <p:cNvSpPr txBox="1"/>
          <p:nvPr/>
        </p:nvSpPr>
        <p:spPr>
          <a:xfrm>
            <a:off x="174501" y="4319808"/>
            <a:ext cx="2980706" cy="2031325"/>
          </a:xfrm>
          <a:prstGeom prst="rect">
            <a:avLst/>
          </a:prstGeom>
          <a:noFill/>
        </p:spPr>
        <p:txBody>
          <a:bodyPr wrap="square" rtlCol="0">
            <a:spAutoFit/>
          </a:bodyPr>
          <a:lstStyle/>
          <a:p>
            <a:r>
              <a:rPr lang="es-AR" b="1" dirty="0">
                <a:latin typeface="Arial Black" panose="020B0A04020102020204" pitchFamily="34" charset="0"/>
              </a:rPr>
              <a:t>Actividades reservadas al título</a:t>
            </a:r>
          </a:p>
          <a:p>
            <a:r>
              <a:rPr lang="es-AR" dirty="0"/>
              <a:t>Las define el CU (pares) y las garantiza el ME a través de Resoluciones para cada carrera según la Ley ES</a:t>
            </a:r>
          </a:p>
        </p:txBody>
      </p:sp>
      <p:sp>
        <p:nvSpPr>
          <p:cNvPr id="15" name="TextBox 14">
            <a:extLst>
              <a:ext uri="{FF2B5EF4-FFF2-40B4-BE49-F238E27FC236}">
                <a16:creationId xmlns:a16="http://schemas.microsoft.com/office/drawing/2014/main" id="{922A876C-477C-4ABE-9125-6A5465019640}"/>
              </a:ext>
            </a:extLst>
          </p:cNvPr>
          <p:cNvSpPr txBox="1"/>
          <p:nvPr/>
        </p:nvSpPr>
        <p:spPr>
          <a:xfrm>
            <a:off x="4605647" y="3429000"/>
            <a:ext cx="2980706" cy="646331"/>
          </a:xfrm>
          <a:prstGeom prst="rect">
            <a:avLst/>
          </a:prstGeom>
          <a:noFill/>
        </p:spPr>
        <p:txBody>
          <a:bodyPr wrap="square" rtlCol="0">
            <a:spAutoFit/>
          </a:bodyPr>
          <a:lstStyle/>
          <a:p>
            <a:pPr algn="ctr"/>
            <a:r>
              <a:rPr lang="es-AR" b="1" dirty="0">
                <a:latin typeface="Arial Black" panose="020B0A04020102020204" pitchFamily="34" charset="0"/>
              </a:rPr>
              <a:t>Actividades reservadas al título</a:t>
            </a:r>
          </a:p>
        </p:txBody>
      </p:sp>
      <p:cxnSp>
        <p:nvCxnSpPr>
          <p:cNvPr id="16" name="Straight Arrow Connector 15">
            <a:extLst>
              <a:ext uri="{FF2B5EF4-FFF2-40B4-BE49-F238E27FC236}">
                <a16:creationId xmlns:a16="http://schemas.microsoft.com/office/drawing/2014/main" id="{735C2088-777A-4D66-8079-6A83B4AF4F1C}"/>
              </a:ext>
            </a:extLst>
          </p:cNvPr>
          <p:cNvCxnSpPr>
            <a:cxnSpLocks/>
          </p:cNvCxnSpPr>
          <p:nvPr/>
        </p:nvCxnSpPr>
        <p:spPr>
          <a:xfrm flipV="1">
            <a:off x="2302136" y="3693611"/>
            <a:ext cx="2660264" cy="757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850421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87BFDD-208E-466A-AEC9-588424450E5B}"/>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1BF2E-CB41-4A91-B9CB-78174D9691EC}" type="slidenum">
              <a:rPr kumimoji="0" lang="de-DE" sz="1200" b="0" i="0" u="none" strike="noStrike" kern="1200" cap="none" spc="0" normalizeH="0" baseline="0" noProof="0" smtClean="0">
                <a:ln>
                  <a:noFill/>
                </a:ln>
                <a:solidFill>
                  <a:srgbClr val="514843">
                    <a:lumMod val="60000"/>
                    <a:lumOff val="4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srgbClr val="514843">
                  <a:lumMod val="60000"/>
                  <a:lumOff val="40000"/>
                </a:srgbClr>
              </a:solidFill>
              <a:effectLst/>
              <a:uLnTx/>
              <a:uFillTx/>
              <a:latin typeface="Euphemia"/>
              <a:ea typeface="+mn-ea"/>
              <a:cs typeface="+mn-cs"/>
            </a:endParaRPr>
          </a:p>
        </p:txBody>
      </p:sp>
      <p:sp>
        <p:nvSpPr>
          <p:cNvPr id="6" name="Callout: Down Arrow 5">
            <a:extLst>
              <a:ext uri="{FF2B5EF4-FFF2-40B4-BE49-F238E27FC236}">
                <a16:creationId xmlns:a16="http://schemas.microsoft.com/office/drawing/2014/main" id="{B29A4663-A684-4301-ADF2-D72884E63824}"/>
              </a:ext>
            </a:extLst>
          </p:cNvPr>
          <p:cNvSpPr/>
          <p:nvPr/>
        </p:nvSpPr>
        <p:spPr>
          <a:xfrm>
            <a:off x="3883378" y="0"/>
            <a:ext cx="4425245" cy="2009422"/>
          </a:xfrm>
          <a:prstGeom prst="downArrowCallout">
            <a:avLst>
              <a:gd name="adj1" fmla="val 25000"/>
              <a:gd name="adj2" fmla="val 25000"/>
              <a:gd name="adj3" fmla="val 25000"/>
              <a:gd name="adj4" fmla="val 44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Contenidos curriculares básicos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Res.1537/2021</a:t>
            </a:r>
          </a:p>
        </p:txBody>
      </p:sp>
      <p:sp>
        <p:nvSpPr>
          <p:cNvPr id="7" name="Callout: Down Arrow 6">
            <a:extLst>
              <a:ext uri="{FF2B5EF4-FFF2-40B4-BE49-F238E27FC236}">
                <a16:creationId xmlns:a16="http://schemas.microsoft.com/office/drawing/2014/main" id="{47D5D12F-57A4-4832-B285-A62365364C1A}"/>
              </a:ext>
            </a:extLst>
          </p:cNvPr>
          <p:cNvSpPr/>
          <p:nvPr/>
        </p:nvSpPr>
        <p:spPr>
          <a:xfrm>
            <a:off x="4758266" y="2009422"/>
            <a:ext cx="2675467" cy="2009422"/>
          </a:xfrm>
          <a:prstGeom prst="downArrowCallou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Euphemia"/>
                <a:ea typeface="+mn-ea"/>
                <a:cs typeface="+mn-cs"/>
              </a:rPr>
              <a:t>Contenidos básicos de cada asignatura del Plan de estudios</a:t>
            </a:r>
          </a:p>
        </p:txBody>
      </p:sp>
      <p:sp>
        <p:nvSpPr>
          <p:cNvPr id="12" name="Rectangle 11">
            <a:extLst>
              <a:ext uri="{FF2B5EF4-FFF2-40B4-BE49-F238E27FC236}">
                <a16:creationId xmlns:a16="http://schemas.microsoft.com/office/drawing/2014/main" id="{7A7B8A85-973F-4700-8629-327836CB066C}"/>
              </a:ext>
            </a:extLst>
          </p:cNvPr>
          <p:cNvSpPr/>
          <p:nvPr/>
        </p:nvSpPr>
        <p:spPr>
          <a:xfrm>
            <a:off x="4389437" y="4041422"/>
            <a:ext cx="3413124" cy="2839156"/>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514843"/>
                </a:solidFill>
                <a:effectLst/>
                <a:uLnTx/>
                <a:uFillTx/>
                <a:latin typeface="Arial Black" panose="020B0A04020102020204" pitchFamily="34" charset="0"/>
                <a:ea typeface="+mn-ea"/>
                <a:cs typeface="+mn-cs"/>
              </a:rPr>
              <a:t>Programa de la asignatura</a:t>
            </a:r>
          </a:p>
        </p:txBody>
      </p:sp>
      <p:sp>
        <p:nvSpPr>
          <p:cNvPr id="14" name="TextBox 13">
            <a:extLst>
              <a:ext uri="{FF2B5EF4-FFF2-40B4-BE49-F238E27FC236}">
                <a16:creationId xmlns:a16="http://schemas.microsoft.com/office/drawing/2014/main" id="{6D480993-8351-4057-9B3F-F5F409F7735C}"/>
              </a:ext>
            </a:extLst>
          </p:cNvPr>
          <p:cNvSpPr txBox="1"/>
          <p:nvPr/>
        </p:nvSpPr>
        <p:spPr>
          <a:xfrm>
            <a:off x="1684867" y="1341008"/>
            <a:ext cx="300284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514843"/>
                </a:solidFill>
                <a:effectLst/>
                <a:uLnTx/>
                <a:uFillTx/>
                <a:latin typeface="Arial" charset="0"/>
                <a:ea typeface="+mn-ea"/>
                <a:cs typeface="Arial" charset="0"/>
              </a:rPr>
              <a:t>Nivel ministerial</a:t>
            </a:r>
          </a:p>
        </p:txBody>
      </p:sp>
      <p:sp>
        <p:nvSpPr>
          <p:cNvPr id="18" name="TextBox 17">
            <a:extLst>
              <a:ext uri="{FF2B5EF4-FFF2-40B4-BE49-F238E27FC236}">
                <a16:creationId xmlns:a16="http://schemas.microsoft.com/office/drawing/2014/main" id="{E0061C32-1C50-4296-94AC-590CF2D49E29}"/>
              </a:ext>
            </a:extLst>
          </p:cNvPr>
          <p:cNvSpPr txBox="1"/>
          <p:nvPr/>
        </p:nvSpPr>
        <p:spPr>
          <a:xfrm>
            <a:off x="1755422" y="2528711"/>
            <a:ext cx="286173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Nivel institucional</a:t>
            </a:r>
          </a:p>
        </p:txBody>
      </p:sp>
      <p:sp>
        <p:nvSpPr>
          <p:cNvPr id="19" name="TextBox 18">
            <a:extLst>
              <a:ext uri="{FF2B5EF4-FFF2-40B4-BE49-F238E27FC236}">
                <a16:creationId xmlns:a16="http://schemas.microsoft.com/office/drawing/2014/main" id="{892A6F48-A347-4A2A-9660-3784FFFA3293}"/>
              </a:ext>
            </a:extLst>
          </p:cNvPr>
          <p:cNvSpPr txBox="1"/>
          <p:nvPr/>
        </p:nvSpPr>
        <p:spPr>
          <a:xfrm>
            <a:off x="1755421" y="3979384"/>
            <a:ext cx="2634016"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Nivel asignatura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(equipo docente)</a:t>
            </a:r>
          </a:p>
        </p:txBody>
      </p:sp>
      <p:cxnSp>
        <p:nvCxnSpPr>
          <p:cNvPr id="21" name="Connector: Curved 20">
            <a:extLst>
              <a:ext uri="{FF2B5EF4-FFF2-40B4-BE49-F238E27FC236}">
                <a16:creationId xmlns:a16="http://schemas.microsoft.com/office/drawing/2014/main" id="{E4D056DD-566B-4CC9-8598-7377F44A7BD1}"/>
              </a:ext>
            </a:extLst>
          </p:cNvPr>
          <p:cNvCxnSpPr>
            <a:cxnSpLocks/>
          </p:cNvCxnSpPr>
          <p:nvPr/>
        </p:nvCxnSpPr>
        <p:spPr>
          <a:xfrm rot="16200000" flipH="1">
            <a:off x="7360354" y="2082801"/>
            <a:ext cx="3973689" cy="1794933"/>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0E0A81-E347-4184-A010-80E84759C319}"/>
              </a:ext>
            </a:extLst>
          </p:cNvPr>
          <p:cNvSpPr txBox="1"/>
          <p:nvPr/>
        </p:nvSpPr>
        <p:spPr>
          <a:xfrm>
            <a:off x="8449731" y="4876801"/>
            <a:ext cx="2590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Los elabora la propia tribu </a:t>
            </a:r>
            <a:r>
              <a:rPr kumimoji="0" lang="es-ES" sz="1800" b="1"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académica,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los pares.</a:t>
            </a:r>
          </a:p>
        </p:txBody>
      </p:sp>
    </p:spTree>
    <p:extLst>
      <p:ext uri="{BB962C8B-B14F-4D97-AF65-F5344CB8AC3E}">
        <p14:creationId xmlns:p14="http://schemas.microsoft.com/office/powerpoint/2010/main" val="2335314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7A9CC-FD1C-2966-79D1-CCCA16E40662}"/>
              </a:ext>
            </a:extLst>
          </p:cNvPr>
          <p:cNvSpPr>
            <a:spLocks noGrp="1"/>
          </p:cNvSpPr>
          <p:nvPr>
            <p:ph idx="1"/>
          </p:nvPr>
        </p:nvSpPr>
        <p:spPr>
          <a:xfrm>
            <a:off x="605367" y="2951162"/>
            <a:ext cx="11455400" cy="3906838"/>
          </a:xfrm>
        </p:spPr>
        <p:txBody>
          <a:bodyPr/>
          <a:lstStyle/>
          <a:p>
            <a:pPr algn="ctr"/>
            <a:r>
              <a:rPr lang="es-AR" sz="3600" b="0" dirty="0">
                <a:solidFill>
                  <a:schemeClr val="tx1"/>
                </a:solidFill>
                <a:latin typeface="Arial Black" panose="020B0A04020102020204" pitchFamily="34" charset="0"/>
              </a:rPr>
              <a:t>Una mirada inquietante a los Planes de Estudios </a:t>
            </a:r>
            <a:r>
              <a:rPr lang="es-AR" sz="3600" b="0" dirty="0">
                <a:solidFill>
                  <a:srgbClr val="FF0000"/>
                </a:solidFill>
                <a:latin typeface="Arial Black" panose="020B0A04020102020204" pitchFamily="34" charset="0"/>
              </a:rPr>
              <a:t>(De esto no se habla…)</a:t>
            </a:r>
          </a:p>
        </p:txBody>
      </p:sp>
      <p:sp>
        <p:nvSpPr>
          <p:cNvPr id="4" name="Slide Number Placeholder 3">
            <a:extLst>
              <a:ext uri="{FF2B5EF4-FFF2-40B4-BE49-F238E27FC236}">
                <a16:creationId xmlns:a16="http://schemas.microsoft.com/office/drawing/2014/main" id="{2E72B1FC-E230-E96E-0867-B202445E0E1E}"/>
              </a:ext>
            </a:extLst>
          </p:cNvPr>
          <p:cNvSpPr>
            <a:spLocks noGrp="1"/>
          </p:cNvSpPr>
          <p:nvPr>
            <p:ph type="sldNum" sz="quarter" idx="10"/>
          </p:nvPr>
        </p:nvSpPr>
        <p:spPr/>
        <p:txBody>
          <a:bodyPr/>
          <a:lstStyle/>
          <a:p>
            <a:pPr>
              <a:defRPr/>
            </a:pPr>
            <a:fld id="{5E652A81-9659-4E96-A9DF-9F7A7DAA7EA1}" type="slidenum">
              <a:rPr lang="en-US" altLang="en-US" smtClean="0"/>
              <a:pPr>
                <a:defRPr/>
              </a:pPr>
              <a:t>24</a:t>
            </a:fld>
            <a:endParaRPr lang="en-US" altLang="en-US"/>
          </a:p>
        </p:txBody>
      </p:sp>
    </p:spTree>
    <p:extLst>
      <p:ext uri="{BB962C8B-B14F-4D97-AF65-F5344CB8AC3E}">
        <p14:creationId xmlns:p14="http://schemas.microsoft.com/office/powerpoint/2010/main" val="36352045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7A9CC-FD1C-2966-79D1-CCCA16E40662}"/>
              </a:ext>
            </a:extLst>
          </p:cNvPr>
          <p:cNvSpPr>
            <a:spLocks noGrp="1"/>
          </p:cNvSpPr>
          <p:nvPr>
            <p:ph idx="1"/>
          </p:nvPr>
        </p:nvSpPr>
        <p:spPr>
          <a:xfrm>
            <a:off x="605367" y="2214892"/>
            <a:ext cx="11455400" cy="3906838"/>
          </a:xfrm>
        </p:spPr>
        <p:txBody>
          <a:bodyPr/>
          <a:lstStyle/>
          <a:p>
            <a:pPr algn="ctr"/>
            <a:r>
              <a:rPr lang="es-AR" sz="3600" b="0" dirty="0">
                <a:solidFill>
                  <a:schemeClr val="tx1"/>
                </a:solidFill>
                <a:latin typeface="Arial Black" panose="020B0A04020102020204" pitchFamily="34" charset="0"/>
              </a:rPr>
              <a:t>Un PE casi imposible: muchos contenidos, muchas asignaturas.</a:t>
            </a:r>
          </a:p>
          <a:p>
            <a:pPr algn="ctr"/>
            <a:r>
              <a:rPr lang="es-AR" sz="3600" b="0" dirty="0">
                <a:solidFill>
                  <a:schemeClr val="tx1"/>
                </a:solidFill>
                <a:latin typeface="Arial Black" panose="020B0A04020102020204" pitchFamily="34" charset="0"/>
              </a:rPr>
              <a:t>Y esto está prescripto, poco margen de libertad (resoluciones a partir del art. 43 de la LES 24521). </a:t>
            </a:r>
          </a:p>
          <a:p>
            <a:pPr algn="ctr"/>
            <a:endParaRPr lang="es-AR" sz="3600" b="0" dirty="0">
              <a:solidFill>
                <a:schemeClr val="tx1"/>
              </a:solidFill>
              <a:latin typeface="Arial Black" panose="020B0A04020102020204" pitchFamily="34" charset="0"/>
            </a:endParaRPr>
          </a:p>
        </p:txBody>
      </p:sp>
      <p:sp>
        <p:nvSpPr>
          <p:cNvPr id="4" name="Slide Number Placeholder 3">
            <a:extLst>
              <a:ext uri="{FF2B5EF4-FFF2-40B4-BE49-F238E27FC236}">
                <a16:creationId xmlns:a16="http://schemas.microsoft.com/office/drawing/2014/main" id="{2E72B1FC-E230-E96E-0867-B202445E0E1E}"/>
              </a:ext>
            </a:extLst>
          </p:cNvPr>
          <p:cNvSpPr>
            <a:spLocks noGrp="1"/>
          </p:cNvSpPr>
          <p:nvPr>
            <p:ph type="sldNum" sz="quarter" idx="10"/>
          </p:nvPr>
        </p:nvSpPr>
        <p:spPr/>
        <p:txBody>
          <a:bodyPr/>
          <a:lstStyle/>
          <a:p>
            <a:pPr>
              <a:defRPr/>
            </a:pPr>
            <a:fld id="{5E652A81-9659-4E96-A9DF-9F7A7DAA7EA1}" type="slidenum">
              <a:rPr lang="en-US" altLang="en-US" smtClean="0"/>
              <a:pPr>
                <a:defRPr/>
              </a:pPr>
              <a:t>25</a:t>
            </a:fld>
            <a:endParaRPr lang="en-US" altLang="en-US"/>
          </a:p>
        </p:txBody>
      </p:sp>
    </p:spTree>
    <p:extLst>
      <p:ext uri="{BB962C8B-B14F-4D97-AF65-F5344CB8AC3E}">
        <p14:creationId xmlns:p14="http://schemas.microsoft.com/office/powerpoint/2010/main" val="41739688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7A9CC-FD1C-2966-79D1-CCCA16E40662}"/>
              </a:ext>
            </a:extLst>
          </p:cNvPr>
          <p:cNvSpPr>
            <a:spLocks noGrp="1"/>
          </p:cNvSpPr>
          <p:nvPr>
            <p:ph idx="1"/>
          </p:nvPr>
        </p:nvSpPr>
        <p:spPr>
          <a:xfrm>
            <a:off x="830834" y="161923"/>
            <a:ext cx="11229933" cy="7076003"/>
          </a:xfrm>
          <a:solidFill>
            <a:schemeClr val="accent3"/>
          </a:solidFill>
        </p:spPr>
        <p:txBody>
          <a:bodyPr/>
          <a:lstStyle/>
          <a:p>
            <a:r>
              <a:rPr lang="es-AR" sz="3200" b="0" dirty="0">
                <a:solidFill>
                  <a:schemeClr val="tx1"/>
                </a:solidFill>
                <a:latin typeface="Arial Black" panose="020B0A04020102020204" pitchFamily="34" charset="0"/>
              </a:rPr>
              <a:t>Falta de tiempo para acordar </a:t>
            </a:r>
            <a:r>
              <a:rPr lang="es-AR" sz="3200" b="0" dirty="0" err="1">
                <a:solidFill>
                  <a:schemeClr val="tx1"/>
                </a:solidFill>
                <a:latin typeface="Arial Black" panose="020B0A04020102020204" pitchFamily="34" charset="0"/>
              </a:rPr>
              <a:t>intercátedra</a:t>
            </a:r>
            <a:r>
              <a:rPr lang="es-AR" sz="3200" b="0" dirty="0">
                <a:solidFill>
                  <a:schemeClr val="tx1"/>
                </a:solidFill>
                <a:latin typeface="Arial Black" panose="020B0A04020102020204" pitchFamily="34" charset="0"/>
              </a:rPr>
              <a:t>/interdepartamentalmente y discutir posibles interacciones, abordajes interdisciplinarios; evitar yuxtaposiciones, lograr mínimos acuerdos, coordinar trabajos participativos.</a:t>
            </a:r>
          </a:p>
          <a:p>
            <a:r>
              <a:rPr lang="es-AR" sz="3200" b="0" dirty="0">
                <a:solidFill>
                  <a:schemeClr val="tx1"/>
                </a:solidFill>
                <a:latin typeface="Arial Black" panose="020B0A04020102020204" pitchFamily="34" charset="0"/>
              </a:rPr>
              <a:t>Comprender que la función de la universidad es presentar visiones fundadas, alternativas, heterogéneas de lo real. Precaverse del pensamiento único.</a:t>
            </a:r>
          </a:p>
          <a:p>
            <a:r>
              <a:rPr lang="es-AR" sz="3200" b="0" dirty="0">
                <a:solidFill>
                  <a:schemeClr val="tx1"/>
                </a:solidFill>
                <a:latin typeface="Arial Black" panose="020B0A04020102020204" pitchFamily="34" charset="0"/>
              </a:rPr>
              <a:t>Ver más allá de </a:t>
            </a:r>
            <a:r>
              <a:rPr lang="es-AR" sz="3200" b="0" dirty="0">
                <a:solidFill>
                  <a:schemeClr val="accent5">
                    <a:lumMod val="50000"/>
                  </a:schemeClr>
                </a:solidFill>
                <a:latin typeface="Arial Black" panose="020B0A04020102020204" pitchFamily="34" charset="0"/>
              </a:rPr>
              <a:t>mi territorio</a:t>
            </a:r>
            <a:r>
              <a:rPr lang="es-AR" sz="3200" b="0" dirty="0">
                <a:solidFill>
                  <a:schemeClr val="tx1"/>
                </a:solidFill>
                <a:latin typeface="Arial Black" panose="020B0A04020102020204" pitchFamily="34" charset="0"/>
              </a:rPr>
              <a:t>, de </a:t>
            </a:r>
            <a:r>
              <a:rPr lang="es-AR" sz="3200" b="0" dirty="0">
                <a:solidFill>
                  <a:schemeClr val="accent5">
                    <a:lumMod val="50000"/>
                  </a:schemeClr>
                </a:solidFill>
                <a:latin typeface="Arial Black" panose="020B0A04020102020204" pitchFamily="34" charset="0"/>
              </a:rPr>
              <a:t>mi tribu,</a:t>
            </a:r>
            <a:r>
              <a:rPr lang="es-AR" sz="3200" b="0" dirty="0">
                <a:solidFill>
                  <a:schemeClr val="tx1"/>
                </a:solidFill>
                <a:latin typeface="Arial Black" panose="020B0A04020102020204" pitchFamily="34" charset="0"/>
              </a:rPr>
              <a:t> (Becher, 2001).</a:t>
            </a:r>
            <a:r>
              <a:rPr lang="es-AR" sz="3200" b="0" dirty="0">
                <a:solidFill>
                  <a:schemeClr val="accent5">
                    <a:lumMod val="50000"/>
                  </a:schemeClr>
                </a:solidFill>
                <a:latin typeface="Arial Black" panose="020B0A04020102020204" pitchFamily="34" charset="0"/>
              </a:rPr>
              <a:t> </a:t>
            </a:r>
            <a:r>
              <a:rPr lang="es-AR" sz="3200" b="0" dirty="0">
                <a:solidFill>
                  <a:schemeClr val="tx1"/>
                </a:solidFill>
                <a:latin typeface="Arial Black" panose="020B0A04020102020204" pitchFamily="34" charset="0"/>
              </a:rPr>
              <a:t>Tener en cuenta que, literalmente, se nos viene el mundo encima.</a:t>
            </a:r>
          </a:p>
          <a:p>
            <a:pPr algn="ctr"/>
            <a:endParaRPr lang="es-AR" sz="3600" b="0" dirty="0">
              <a:solidFill>
                <a:schemeClr val="tx1"/>
              </a:solidFill>
              <a:latin typeface="Arial Black" panose="020B0A04020102020204" pitchFamily="34" charset="0"/>
            </a:endParaRPr>
          </a:p>
        </p:txBody>
      </p:sp>
      <p:sp>
        <p:nvSpPr>
          <p:cNvPr id="4" name="Slide Number Placeholder 3">
            <a:extLst>
              <a:ext uri="{FF2B5EF4-FFF2-40B4-BE49-F238E27FC236}">
                <a16:creationId xmlns:a16="http://schemas.microsoft.com/office/drawing/2014/main" id="{2E72B1FC-E230-E96E-0867-B202445E0E1E}"/>
              </a:ext>
            </a:extLst>
          </p:cNvPr>
          <p:cNvSpPr>
            <a:spLocks noGrp="1"/>
          </p:cNvSpPr>
          <p:nvPr>
            <p:ph type="sldNum" sz="quarter" idx="10"/>
          </p:nvPr>
        </p:nvSpPr>
        <p:spPr/>
        <p:txBody>
          <a:bodyPr/>
          <a:lstStyle/>
          <a:p>
            <a:pPr>
              <a:defRPr/>
            </a:pPr>
            <a:fld id="{5E652A81-9659-4E96-A9DF-9F7A7DAA7EA1}" type="slidenum">
              <a:rPr lang="en-US" altLang="en-US" smtClean="0"/>
              <a:pPr>
                <a:defRPr/>
              </a:pPr>
              <a:t>26</a:t>
            </a:fld>
            <a:endParaRPr lang="en-US" altLang="en-US"/>
          </a:p>
        </p:txBody>
      </p:sp>
    </p:spTree>
    <p:extLst>
      <p:ext uri="{BB962C8B-B14F-4D97-AF65-F5344CB8AC3E}">
        <p14:creationId xmlns:p14="http://schemas.microsoft.com/office/powerpoint/2010/main" val="5159025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BB1587-0DC2-418E-8BF2-5D2DD6F10512}"/>
              </a:ext>
            </a:extLst>
          </p:cNvPr>
          <p:cNvPicPr>
            <a:picLocks noGrp="1" noChangeAspect="1"/>
          </p:cNvPicPr>
          <p:nvPr>
            <p:ph idx="1"/>
          </p:nvPr>
        </p:nvPicPr>
        <p:blipFill>
          <a:blip r:embed="rId2"/>
          <a:stretch>
            <a:fillRect/>
          </a:stretch>
        </p:blipFill>
        <p:spPr>
          <a:xfrm>
            <a:off x="0" y="10612"/>
            <a:ext cx="6735417" cy="1977214"/>
          </a:xfrm>
          <a:prstGeom prst="rect">
            <a:avLst/>
          </a:prstGeom>
        </p:spPr>
      </p:pic>
      <p:sp>
        <p:nvSpPr>
          <p:cNvPr id="4" name="Slide Number Placeholder 3">
            <a:extLst>
              <a:ext uri="{FF2B5EF4-FFF2-40B4-BE49-F238E27FC236}">
                <a16:creationId xmlns:a16="http://schemas.microsoft.com/office/drawing/2014/main" id="{2E72B1FC-E230-E96E-0867-B202445E0E1E}"/>
              </a:ext>
            </a:extLst>
          </p:cNvPr>
          <p:cNvSpPr>
            <a:spLocks noGrp="1"/>
          </p:cNvSpPr>
          <p:nvPr>
            <p:ph type="sldNum" sz="quarter" idx="10"/>
          </p:nvPr>
        </p:nvSpPr>
        <p:spPr>
          <a:xfrm>
            <a:off x="11309351" y="6330951"/>
            <a:ext cx="751416" cy="365125"/>
          </a:xfrm>
        </p:spPr>
        <p:txBody>
          <a:bodyPr/>
          <a:lstStyle/>
          <a:p>
            <a:pPr>
              <a:defRPr/>
            </a:pPr>
            <a:fld id="{5E652A81-9659-4E96-A9DF-9F7A7DAA7EA1}" type="slidenum">
              <a:rPr lang="en-US" altLang="en-US" smtClean="0"/>
              <a:pPr>
                <a:defRPr/>
              </a:pPr>
              <a:t>27</a:t>
            </a:fld>
            <a:endParaRPr lang="en-US" altLang="en-US"/>
          </a:p>
        </p:txBody>
      </p:sp>
      <p:pic>
        <p:nvPicPr>
          <p:cNvPr id="1026" name="Picture 2" descr="Deberían interesarle los cuatro jinetes del Apocalipsis?">
            <a:extLst>
              <a:ext uri="{FF2B5EF4-FFF2-40B4-BE49-F238E27FC236}">
                <a16:creationId xmlns:a16="http://schemas.microsoft.com/office/drawing/2014/main" id="{65FAEB6A-9F8E-43FC-B8DA-C479E46BF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545" y="1757734"/>
            <a:ext cx="6735417" cy="3367709"/>
          </a:xfrm>
          <a:prstGeom prst="rect">
            <a:avLst/>
          </a:prstGeom>
          <a:solidFill>
            <a:srgbClr val="C00000"/>
          </a:solidFill>
        </p:spPr>
      </p:pic>
      <p:sp>
        <p:nvSpPr>
          <p:cNvPr id="6" name="TextBox 5">
            <a:extLst>
              <a:ext uri="{FF2B5EF4-FFF2-40B4-BE49-F238E27FC236}">
                <a16:creationId xmlns:a16="http://schemas.microsoft.com/office/drawing/2014/main" id="{6F52CDD3-CABF-42DA-8388-642D9C25FB56}"/>
              </a:ext>
            </a:extLst>
          </p:cNvPr>
          <p:cNvSpPr txBox="1"/>
          <p:nvPr/>
        </p:nvSpPr>
        <p:spPr>
          <a:xfrm>
            <a:off x="927653" y="1745145"/>
            <a:ext cx="4638260" cy="861774"/>
          </a:xfrm>
          <a:prstGeom prst="rect">
            <a:avLst/>
          </a:prstGeom>
          <a:noFill/>
        </p:spPr>
        <p:txBody>
          <a:bodyPr wrap="square" rtlCol="0">
            <a:spAutoFit/>
          </a:bodyPr>
          <a:lstStyle/>
          <a:p>
            <a:r>
              <a:rPr lang="es-AR" sz="5000" dirty="0">
                <a:solidFill>
                  <a:srgbClr val="990033"/>
                </a:solidFill>
                <a:latin typeface="Arial Black" panose="020B0A04020102020204" pitchFamily="34" charset="0"/>
              </a:rPr>
              <a:t>curricular</a:t>
            </a:r>
          </a:p>
        </p:txBody>
      </p:sp>
      <p:cxnSp>
        <p:nvCxnSpPr>
          <p:cNvPr id="10" name="Straight Arrow Connector 9">
            <a:extLst>
              <a:ext uri="{FF2B5EF4-FFF2-40B4-BE49-F238E27FC236}">
                <a16:creationId xmlns:a16="http://schemas.microsoft.com/office/drawing/2014/main" id="{53DAC30B-7466-4F15-8F74-37C62B41786D}"/>
              </a:ext>
            </a:extLst>
          </p:cNvPr>
          <p:cNvCxnSpPr>
            <a:cxnSpLocks/>
          </p:cNvCxnSpPr>
          <p:nvPr/>
        </p:nvCxnSpPr>
        <p:spPr>
          <a:xfrm flipH="1">
            <a:off x="2491409" y="2410289"/>
            <a:ext cx="3273287" cy="16713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58A0B61-5DA3-44E7-8A62-F024DF4F9EFC}"/>
              </a:ext>
            </a:extLst>
          </p:cNvPr>
          <p:cNvSpPr txBox="1"/>
          <p:nvPr/>
        </p:nvSpPr>
        <p:spPr>
          <a:xfrm>
            <a:off x="546651" y="3915942"/>
            <a:ext cx="2917136" cy="461665"/>
          </a:xfrm>
          <a:prstGeom prst="rect">
            <a:avLst/>
          </a:prstGeom>
          <a:noFill/>
        </p:spPr>
        <p:txBody>
          <a:bodyPr wrap="square" rtlCol="0">
            <a:spAutoFit/>
          </a:bodyPr>
          <a:lstStyle/>
          <a:p>
            <a:r>
              <a:rPr lang="es-AR" sz="2400" b="1" dirty="0">
                <a:latin typeface="Arial Black" panose="020B0A04020102020204" pitchFamily="34" charset="0"/>
              </a:rPr>
              <a:t>Enciclopedismo</a:t>
            </a:r>
          </a:p>
        </p:txBody>
      </p:sp>
      <p:cxnSp>
        <p:nvCxnSpPr>
          <p:cNvPr id="15" name="Straight Arrow Connector 14">
            <a:extLst>
              <a:ext uri="{FF2B5EF4-FFF2-40B4-BE49-F238E27FC236}">
                <a16:creationId xmlns:a16="http://schemas.microsoft.com/office/drawing/2014/main" id="{01924567-3F17-4904-94C9-54E55FE0B6E5}"/>
              </a:ext>
            </a:extLst>
          </p:cNvPr>
          <p:cNvCxnSpPr>
            <a:cxnSpLocks/>
          </p:cNvCxnSpPr>
          <p:nvPr/>
        </p:nvCxnSpPr>
        <p:spPr>
          <a:xfrm flipH="1">
            <a:off x="4311482" y="3047379"/>
            <a:ext cx="3342859" cy="18407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1180936-736D-4E04-8857-9AA6A981DEEE}"/>
              </a:ext>
            </a:extLst>
          </p:cNvPr>
          <p:cNvSpPr txBox="1"/>
          <p:nvPr/>
        </p:nvSpPr>
        <p:spPr>
          <a:xfrm>
            <a:off x="329711" y="4561365"/>
            <a:ext cx="4129711" cy="830997"/>
          </a:xfrm>
          <a:prstGeom prst="rect">
            <a:avLst/>
          </a:prstGeom>
          <a:noFill/>
        </p:spPr>
        <p:txBody>
          <a:bodyPr wrap="square" rtlCol="0">
            <a:spAutoFit/>
          </a:bodyPr>
          <a:lstStyle/>
          <a:p>
            <a:r>
              <a:rPr lang="es-AR" sz="2400" b="1" dirty="0">
                <a:latin typeface="Arial Black" panose="020B0A04020102020204" pitchFamily="34" charset="0"/>
              </a:rPr>
              <a:t>Olvido </a:t>
            </a:r>
            <a:r>
              <a:rPr lang="es-AR" sz="2400" b="1" dirty="0">
                <a:solidFill>
                  <a:schemeClr val="accent2"/>
                </a:solidFill>
                <a:latin typeface="Arial Black" panose="020B0A04020102020204" pitchFamily="34" charset="0"/>
              </a:rPr>
              <a:t>del saber hacer </a:t>
            </a:r>
            <a:r>
              <a:rPr lang="es-AR" sz="2400" b="1" dirty="0">
                <a:latin typeface="Arial Black" panose="020B0A04020102020204" pitchFamily="34" charset="0"/>
              </a:rPr>
              <a:t>(procedimientos)</a:t>
            </a: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AE071CD2-88EF-4F04-B5DD-0BCF7B40CE0B}"/>
                  </a:ext>
                </a:extLst>
              </p14:cNvPr>
              <p14:cNvContentPartPr/>
              <p14:nvPr/>
            </p14:nvContentPartPr>
            <p14:xfrm>
              <a:off x="4990383" y="4385906"/>
              <a:ext cx="5760" cy="360"/>
            </p14:xfrm>
          </p:contentPart>
        </mc:Choice>
        <mc:Fallback xmlns="">
          <p:pic>
            <p:nvPicPr>
              <p:cNvPr id="19" name="Ink 18">
                <a:extLst>
                  <a:ext uri="{FF2B5EF4-FFF2-40B4-BE49-F238E27FC236}">
                    <a16:creationId xmlns:a16="http://schemas.microsoft.com/office/drawing/2014/main" id="{AE071CD2-88EF-4F04-B5DD-0BCF7B40CE0B}"/>
                  </a:ext>
                </a:extLst>
              </p:cNvPr>
              <p:cNvPicPr/>
              <p:nvPr/>
            </p:nvPicPr>
            <p:blipFill>
              <a:blip r:embed="rId5"/>
              <a:stretch>
                <a:fillRect/>
              </a:stretch>
            </p:blipFill>
            <p:spPr>
              <a:xfrm>
                <a:off x="4981383" y="4377266"/>
                <a:ext cx="23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639B30D3-3414-4CBA-8A6E-217E480FDAD1}"/>
                  </a:ext>
                </a:extLst>
              </p14:cNvPr>
              <p14:cNvContentPartPr/>
              <p14:nvPr/>
            </p14:nvContentPartPr>
            <p14:xfrm>
              <a:off x="4054743" y="3299066"/>
              <a:ext cx="360" cy="360"/>
            </p14:xfrm>
          </p:contentPart>
        </mc:Choice>
        <mc:Fallback xmlns="">
          <p:pic>
            <p:nvPicPr>
              <p:cNvPr id="24" name="Ink 23">
                <a:extLst>
                  <a:ext uri="{FF2B5EF4-FFF2-40B4-BE49-F238E27FC236}">
                    <a16:creationId xmlns:a16="http://schemas.microsoft.com/office/drawing/2014/main" id="{639B30D3-3414-4CBA-8A6E-217E480FDAD1}"/>
                  </a:ext>
                </a:extLst>
              </p:cNvPr>
              <p:cNvPicPr/>
              <p:nvPr/>
            </p:nvPicPr>
            <p:blipFill>
              <a:blip r:embed="rId5"/>
              <a:stretch>
                <a:fillRect/>
              </a:stretch>
            </p:blipFill>
            <p:spPr>
              <a:xfrm>
                <a:off x="4045743" y="32904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9CDDA0E0-8903-49F1-8DB3-3B11EB9B2C75}"/>
                  </a:ext>
                </a:extLst>
              </p14:cNvPr>
              <p14:cNvContentPartPr/>
              <p14:nvPr/>
            </p14:nvContentPartPr>
            <p14:xfrm>
              <a:off x="4041423" y="3233186"/>
              <a:ext cx="360" cy="360"/>
            </p14:xfrm>
          </p:contentPart>
        </mc:Choice>
        <mc:Fallback xmlns="">
          <p:pic>
            <p:nvPicPr>
              <p:cNvPr id="25" name="Ink 24">
                <a:extLst>
                  <a:ext uri="{FF2B5EF4-FFF2-40B4-BE49-F238E27FC236}">
                    <a16:creationId xmlns:a16="http://schemas.microsoft.com/office/drawing/2014/main" id="{9CDDA0E0-8903-49F1-8DB3-3B11EB9B2C75}"/>
                  </a:ext>
                </a:extLst>
              </p:cNvPr>
              <p:cNvPicPr/>
              <p:nvPr/>
            </p:nvPicPr>
            <p:blipFill>
              <a:blip r:embed="rId5"/>
              <a:stretch>
                <a:fillRect/>
              </a:stretch>
            </p:blipFill>
            <p:spPr>
              <a:xfrm>
                <a:off x="4032783" y="3224186"/>
                <a:ext cx="18000" cy="18000"/>
              </a:xfrm>
              <a:prstGeom prst="rect">
                <a:avLst/>
              </a:prstGeom>
            </p:spPr>
          </p:pic>
        </mc:Fallback>
      </mc:AlternateContent>
      <p:grpSp>
        <p:nvGrpSpPr>
          <p:cNvPr id="31" name="Group 30">
            <a:extLst>
              <a:ext uri="{FF2B5EF4-FFF2-40B4-BE49-F238E27FC236}">
                <a16:creationId xmlns:a16="http://schemas.microsoft.com/office/drawing/2014/main" id="{36D37AC4-20DC-4F8E-91A2-7F0AC437480E}"/>
              </a:ext>
            </a:extLst>
          </p:cNvPr>
          <p:cNvGrpSpPr/>
          <p:nvPr/>
        </p:nvGrpSpPr>
        <p:grpSpPr>
          <a:xfrm>
            <a:off x="5512743" y="4041386"/>
            <a:ext cx="13320" cy="360"/>
            <a:chOff x="5512743" y="4041386"/>
            <a:chExt cx="13320" cy="360"/>
          </a:xfrm>
        </p:grpSpPr>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BBBE51D-79A0-41E3-BBAC-F713DDB4BD45}"/>
                    </a:ext>
                  </a:extLst>
                </p14:cNvPr>
                <p14:cNvContentPartPr/>
                <p14:nvPr/>
              </p14:nvContentPartPr>
              <p14:xfrm>
                <a:off x="5512743" y="4041386"/>
                <a:ext cx="360" cy="360"/>
              </p14:xfrm>
            </p:contentPart>
          </mc:Choice>
          <mc:Fallback xmlns="">
            <p:pic>
              <p:nvPicPr>
                <p:cNvPr id="27" name="Ink 26">
                  <a:extLst>
                    <a:ext uri="{FF2B5EF4-FFF2-40B4-BE49-F238E27FC236}">
                      <a16:creationId xmlns:a16="http://schemas.microsoft.com/office/drawing/2014/main" id="{0BBBE51D-79A0-41E3-BBAC-F713DDB4BD45}"/>
                    </a:ext>
                  </a:extLst>
                </p:cNvPr>
                <p:cNvPicPr/>
                <p:nvPr/>
              </p:nvPicPr>
              <p:blipFill>
                <a:blip r:embed="rId5"/>
                <a:stretch>
                  <a:fillRect/>
                </a:stretch>
              </p:blipFill>
              <p:spPr>
                <a:xfrm>
                  <a:off x="5503743" y="40327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06B4675C-3914-407F-9096-8F0C8BCA3136}"/>
                    </a:ext>
                  </a:extLst>
                </p14:cNvPr>
                <p14:cNvContentPartPr/>
                <p14:nvPr/>
              </p14:nvContentPartPr>
              <p14:xfrm>
                <a:off x="5525703" y="4041386"/>
                <a:ext cx="360" cy="360"/>
              </p14:xfrm>
            </p:contentPart>
          </mc:Choice>
          <mc:Fallback xmlns="">
            <p:pic>
              <p:nvPicPr>
                <p:cNvPr id="28" name="Ink 27">
                  <a:extLst>
                    <a:ext uri="{FF2B5EF4-FFF2-40B4-BE49-F238E27FC236}">
                      <a16:creationId xmlns:a16="http://schemas.microsoft.com/office/drawing/2014/main" id="{06B4675C-3914-407F-9096-8F0C8BCA3136}"/>
                    </a:ext>
                  </a:extLst>
                </p:cNvPr>
                <p:cNvPicPr/>
                <p:nvPr/>
              </p:nvPicPr>
              <p:blipFill>
                <a:blip r:embed="rId5"/>
                <a:stretch>
                  <a:fillRect/>
                </a:stretch>
              </p:blipFill>
              <p:spPr>
                <a:xfrm>
                  <a:off x="5516703" y="403274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826EA178-A219-4211-9497-2F407A0220DD}"/>
                  </a:ext>
                </a:extLst>
              </p14:cNvPr>
              <p14:cNvContentPartPr/>
              <p14:nvPr/>
            </p14:nvContentPartPr>
            <p14:xfrm>
              <a:off x="5830623" y="3868946"/>
              <a:ext cx="360" cy="360"/>
            </p14:xfrm>
          </p:contentPart>
        </mc:Choice>
        <mc:Fallback xmlns="">
          <p:pic>
            <p:nvPicPr>
              <p:cNvPr id="29" name="Ink 28">
                <a:extLst>
                  <a:ext uri="{FF2B5EF4-FFF2-40B4-BE49-F238E27FC236}">
                    <a16:creationId xmlns:a16="http://schemas.microsoft.com/office/drawing/2014/main" id="{826EA178-A219-4211-9497-2F407A0220DD}"/>
                  </a:ext>
                </a:extLst>
              </p:cNvPr>
              <p:cNvPicPr/>
              <p:nvPr/>
            </p:nvPicPr>
            <p:blipFill>
              <a:blip r:embed="rId5"/>
              <a:stretch>
                <a:fillRect/>
              </a:stretch>
            </p:blipFill>
            <p:spPr>
              <a:xfrm>
                <a:off x="5821983" y="38603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E8C7C84E-BBE6-4DF8-B293-8844B15BFD0F}"/>
                  </a:ext>
                </a:extLst>
              </p14:cNvPr>
              <p14:cNvContentPartPr/>
              <p14:nvPr/>
            </p14:nvContentPartPr>
            <p14:xfrm>
              <a:off x="5857263" y="3935186"/>
              <a:ext cx="360" cy="360"/>
            </p14:xfrm>
          </p:contentPart>
        </mc:Choice>
        <mc:Fallback xmlns="">
          <p:pic>
            <p:nvPicPr>
              <p:cNvPr id="30" name="Ink 29">
                <a:extLst>
                  <a:ext uri="{FF2B5EF4-FFF2-40B4-BE49-F238E27FC236}">
                    <a16:creationId xmlns:a16="http://schemas.microsoft.com/office/drawing/2014/main" id="{E8C7C84E-BBE6-4DF8-B293-8844B15BFD0F}"/>
                  </a:ext>
                </a:extLst>
              </p:cNvPr>
              <p:cNvPicPr/>
              <p:nvPr/>
            </p:nvPicPr>
            <p:blipFill>
              <a:blip r:embed="rId5"/>
              <a:stretch>
                <a:fillRect/>
              </a:stretch>
            </p:blipFill>
            <p:spPr>
              <a:xfrm>
                <a:off x="5848263" y="39265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a:extLst>
                  <a:ext uri="{FF2B5EF4-FFF2-40B4-BE49-F238E27FC236}">
                    <a16:creationId xmlns:a16="http://schemas.microsoft.com/office/drawing/2014/main" id="{15CEF927-5DDD-407F-A901-9E6F0043FF02}"/>
                  </a:ext>
                </a:extLst>
              </p14:cNvPr>
              <p14:cNvContentPartPr/>
              <p14:nvPr/>
            </p14:nvContentPartPr>
            <p14:xfrm>
              <a:off x="1179063" y="3100706"/>
              <a:ext cx="360" cy="360"/>
            </p14:xfrm>
          </p:contentPart>
        </mc:Choice>
        <mc:Fallback xmlns="">
          <p:pic>
            <p:nvPicPr>
              <p:cNvPr id="32" name="Ink 31">
                <a:extLst>
                  <a:ext uri="{FF2B5EF4-FFF2-40B4-BE49-F238E27FC236}">
                    <a16:creationId xmlns:a16="http://schemas.microsoft.com/office/drawing/2014/main" id="{15CEF927-5DDD-407F-A901-9E6F0043FF02}"/>
                  </a:ext>
                </a:extLst>
              </p:cNvPr>
              <p:cNvPicPr/>
              <p:nvPr/>
            </p:nvPicPr>
            <p:blipFill>
              <a:blip r:embed="rId5"/>
              <a:stretch>
                <a:fillRect/>
              </a:stretch>
            </p:blipFill>
            <p:spPr>
              <a:xfrm>
                <a:off x="1170423" y="30920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3" name="Ink 32">
                <a:extLst>
                  <a:ext uri="{FF2B5EF4-FFF2-40B4-BE49-F238E27FC236}">
                    <a16:creationId xmlns:a16="http://schemas.microsoft.com/office/drawing/2014/main" id="{A836855F-F721-432E-9E7A-DD4DB6139728}"/>
                  </a:ext>
                </a:extLst>
              </p14:cNvPr>
              <p14:cNvContentPartPr/>
              <p14:nvPr/>
            </p14:nvContentPartPr>
            <p14:xfrm>
              <a:off x="7354863" y="3140306"/>
              <a:ext cx="360" cy="360"/>
            </p14:xfrm>
          </p:contentPart>
        </mc:Choice>
        <mc:Fallback xmlns="">
          <p:pic>
            <p:nvPicPr>
              <p:cNvPr id="33" name="Ink 32">
                <a:extLst>
                  <a:ext uri="{FF2B5EF4-FFF2-40B4-BE49-F238E27FC236}">
                    <a16:creationId xmlns:a16="http://schemas.microsoft.com/office/drawing/2014/main" id="{A836855F-F721-432E-9E7A-DD4DB6139728}"/>
                  </a:ext>
                </a:extLst>
              </p:cNvPr>
              <p:cNvPicPr/>
              <p:nvPr/>
            </p:nvPicPr>
            <p:blipFill>
              <a:blip r:embed="rId5"/>
              <a:stretch>
                <a:fillRect/>
              </a:stretch>
            </p:blipFill>
            <p:spPr>
              <a:xfrm>
                <a:off x="7345863" y="31316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2C2A05FB-5D18-4CA5-A16E-8370B4BC761B}"/>
                  </a:ext>
                </a:extLst>
              </p14:cNvPr>
              <p14:cNvContentPartPr/>
              <p14:nvPr/>
            </p14:nvContentPartPr>
            <p14:xfrm>
              <a:off x="4611663" y="4650866"/>
              <a:ext cx="360" cy="360"/>
            </p14:xfrm>
          </p:contentPart>
        </mc:Choice>
        <mc:Fallback xmlns="">
          <p:pic>
            <p:nvPicPr>
              <p:cNvPr id="34" name="Ink 33">
                <a:extLst>
                  <a:ext uri="{FF2B5EF4-FFF2-40B4-BE49-F238E27FC236}">
                    <a16:creationId xmlns:a16="http://schemas.microsoft.com/office/drawing/2014/main" id="{2C2A05FB-5D18-4CA5-A16E-8370B4BC761B}"/>
                  </a:ext>
                </a:extLst>
              </p:cNvPr>
              <p:cNvPicPr/>
              <p:nvPr/>
            </p:nvPicPr>
            <p:blipFill>
              <a:blip r:embed="rId5"/>
              <a:stretch>
                <a:fillRect/>
              </a:stretch>
            </p:blipFill>
            <p:spPr>
              <a:xfrm>
                <a:off x="4602663" y="46422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60011D81-8C21-4093-BCCE-5D1B2F6BD494}"/>
                  </a:ext>
                </a:extLst>
              </p14:cNvPr>
              <p14:cNvContentPartPr/>
              <p14:nvPr/>
            </p14:nvContentPartPr>
            <p14:xfrm>
              <a:off x="5141583" y="4332986"/>
              <a:ext cx="360" cy="360"/>
            </p14:xfrm>
          </p:contentPart>
        </mc:Choice>
        <mc:Fallback xmlns="">
          <p:pic>
            <p:nvPicPr>
              <p:cNvPr id="35" name="Ink 34">
                <a:extLst>
                  <a:ext uri="{FF2B5EF4-FFF2-40B4-BE49-F238E27FC236}">
                    <a16:creationId xmlns:a16="http://schemas.microsoft.com/office/drawing/2014/main" id="{60011D81-8C21-4093-BCCE-5D1B2F6BD494}"/>
                  </a:ext>
                </a:extLst>
              </p:cNvPr>
              <p:cNvPicPr/>
              <p:nvPr/>
            </p:nvPicPr>
            <p:blipFill>
              <a:blip r:embed="rId5"/>
              <a:stretch>
                <a:fillRect/>
              </a:stretch>
            </p:blipFill>
            <p:spPr>
              <a:xfrm>
                <a:off x="5132583" y="4323986"/>
                <a:ext cx="18000" cy="18000"/>
              </a:xfrm>
              <a:prstGeom prst="rect">
                <a:avLst/>
              </a:prstGeom>
            </p:spPr>
          </p:pic>
        </mc:Fallback>
      </mc:AlternateContent>
      <p:grpSp>
        <p:nvGrpSpPr>
          <p:cNvPr id="38" name="Group 37">
            <a:extLst>
              <a:ext uri="{FF2B5EF4-FFF2-40B4-BE49-F238E27FC236}">
                <a16:creationId xmlns:a16="http://schemas.microsoft.com/office/drawing/2014/main" id="{9921A4BE-0012-4B28-B602-B3AFFC1CD2E1}"/>
              </a:ext>
            </a:extLst>
          </p:cNvPr>
          <p:cNvGrpSpPr/>
          <p:nvPr/>
        </p:nvGrpSpPr>
        <p:grpSpPr>
          <a:xfrm>
            <a:off x="5048703" y="4332986"/>
            <a:ext cx="360" cy="360"/>
            <a:chOff x="5048703" y="4332986"/>
            <a:chExt cx="360" cy="360"/>
          </a:xfrm>
        </p:grpSpPr>
        <mc:AlternateContent xmlns:mc="http://schemas.openxmlformats.org/markup-compatibility/2006" xmlns:p14="http://schemas.microsoft.com/office/powerpoint/2010/main">
          <mc:Choice Requires="p14">
            <p:contentPart p14:bwMode="auto" r:id="rId16">
              <p14:nvContentPartPr>
                <p14:cNvPr id="36" name="Ink 35">
                  <a:extLst>
                    <a:ext uri="{FF2B5EF4-FFF2-40B4-BE49-F238E27FC236}">
                      <a16:creationId xmlns:a16="http://schemas.microsoft.com/office/drawing/2014/main" id="{72AE9F1D-831C-4E55-A698-D90AE566D091}"/>
                    </a:ext>
                  </a:extLst>
                </p14:cNvPr>
                <p14:cNvContentPartPr/>
                <p14:nvPr/>
              </p14:nvContentPartPr>
              <p14:xfrm>
                <a:off x="5048703" y="4332986"/>
                <a:ext cx="360" cy="360"/>
              </p14:xfrm>
            </p:contentPart>
          </mc:Choice>
          <mc:Fallback xmlns="">
            <p:pic>
              <p:nvPicPr>
                <p:cNvPr id="36" name="Ink 35">
                  <a:extLst>
                    <a:ext uri="{FF2B5EF4-FFF2-40B4-BE49-F238E27FC236}">
                      <a16:creationId xmlns:a16="http://schemas.microsoft.com/office/drawing/2014/main" id="{72AE9F1D-831C-4E55-A698-D90AE566D091}"/>
                    </a:ext>
                  </a:extLst>
                </p:cNvPr>
                <p:cNvPicPr/>
                <p:nvPr/>
              </p:nvPicPr>
              <p:blipFill>
                <a:blip r:embed="rId5"/>
                <a:stretch>
                  <a:fillRect/>
                </a:stretch>
              </p:blipFill>
              <p:spPr>
                <a:xfrm>
                  <a:off x="5040063" y="43239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Ink 36">
                  <a:extLst>
                    <a:ext uri="{FF2B5EF4-FFF2-40B4-BE49-F238E27FC236}">
                      <a16:creationId xmlns:a16="http://schemas.microsoft.com/office/drawing/2014/main" id="{5616DDE0-DDBD-4630-80E1-D11370B99BEB}"/>
                    </a:ext>
                  </a:extLst>
                </p14:cNvPr>
                <p14:cNvContentPartPr/>
                <p14:nvPr/>
              </p14:nvContentPartPr>
              <p14:xfrm>
                <a:off x="5048703" y="4332986"/>
                <a:ext cx="360" cy="360"/>
              </p14:xfrm>
            </p:contentPart>
          </mc:Choice>
          <mc:Fallback xmlns="">
            <p:pic>
              <p:nvPicPr>
                <p:cNvPr id="37" name="Ink 36">
                  <a:extLst>
                    <a:ext uri="{FF2B5EF4-FFF2-40B4-BE49-F238E27FC236}">
                      <a16:creationId xmlns:a16="http://schemas.microsoft.com/office/drawing/2014/main" id="{5616DDE0-DDBD-4630-80E1-D11370B99BEB}"/>
                    </a:ext>
                  </a:extLst>
                </p:cNvPr>
                <p:cNvPicPr/>
                <p:nvPr/>
              </p:nvPicPr>
              <p:blipFill>
                <a:blip r:embed="rId5"/>
                <a:stretch>
                  <a:fillRect/>
                </a:stretch>
              </p:blipFill>
              <p:spPr>
                <a:xfrm>
                  <a:off x="5040063" y="4323986"/>
                  <a:ext cx="18000" cy="18000"/>
                </a:xfrm>
                <a:prstGeom prst="rect">
                  <a:avLst/>
                </a:prstGeom>
              </p:spPr>
            </p:pic>
          </mc:Fallback>
        </mc:AlternateContent>
      </p:grpSp>
      <p:grpSp>
        <p:nvGrpSpPr>
          <p:cNvPr id="41" name="Group 40">
            <a:extLst>
              <a:ext uri="{FF2B5EF4-FFF2-40B4-BE49-F238E27FC236}">
                <a16:creationId xmlns:a16="http://schemas.microsoft.com/office/drawing/2014/main" id="{B32BFFB4-45C1-42B8-A398-EE505860BE41}"/>
              </a:ext>
            </a:extLst>
          </p:cNvPr>
          <p:cNvGrpSpPr/>
          <p:nvPr/>
        </p:nvGrpSpPr>
        <p:grpSpPr>
          <a:xfrm>
            <a:off x="4690503" y="4545386"/>
            <a:ext cx="14040" cy="360"/>
            <a:chOff x="4690503" y="4545386"/>
            <a:chExt cx="14040" cy="360"/>
          </a:xfrm>
        </p:grpSpPr>
        <mc:AlternateContent xmlns:mc="http://schemas.openxmlformats.org/markup-compatibility/2006" xmlns:p14="http://schemas.microsoft.com/office/powerpoint/2010/main">
          <mc:Choice Requires="p14">
            <p:contentPart p14:bwMode="auto" r:id="rId18">
              <p14:nvContentPartPr>
                <p14:cNvPr id="39" name="Ink 38">
                  <a:extLst>
                    <a:ext uri="{FF2B5EF4-FFF2-40B4-BE49-F238E27FC236}">
                      <a16:creationId xmlns:a16="http://schemas.microsoft.com/office/drawing/2014/main" id="{3E125A29-4C7C-4E7A-9704-377276237F3E}"/>
                    </a:ext>
                  </a:extLst>
                </p14:cNvPr>
                <p14:cNvContentPartPr/>
                <p14:nvPr/>
              </p14:nvContentPartPr>
              <p14:xfrm>
                <a:off x="4704183" y="4545386"/>
                <a:ext cx="360" cy="360"/>
              </p14:xfrm>
            </p:contentPart>
          </mc:Choice>
          <mc:Fallback xmlns="">
            <p:pic>
              <p:nvPicPr>
                <p:cNvPr id="39" name="Ink 38">
                  <a:extLst>
                    <a:ext uri="{FF2B5EF4-FFF2-40B4-BE49-F238E27FC236}">
                      <a16:creationId xmlns:a16="http://schemas.microsoft.com/office/drawing/2014/main" id="{3E125A29-4C7C-4E7A-9704-377276237F3E}"/>
                    </a:ext>
                  </a:extLst>
                </p:cNvPr>
                <p:cNvPicPr/>
                <p:nvPr/>
              </p:nvPicPr>
              <p:blipFill>
                <a:blip r:embed="rId5"/>
                <a:stretch>
                  <a:fillRect/>
                </a:stretch>
              </p:blipFill>
              <p:spPr>
                <a:xfrm>
                  <a:off x="4695543" y="45363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 name="Ink 39">
                  <a:extLst>
                    <a:ext uri="{FF2B5EF4-FFF2-40B4-BE49-F238E27FC236}">
                      <a16:creationId xmlns:a16="http://schemas.microsoft.com/office/drawing/2014/main" id="{7648CAA9-4024-4BC9-9037-BB6DDC6DB4D0}"/>
                    </a:ext>
                  </a:extLst>
                </p14:cNvPr>
                <p14:cNvContentPartPr/>
                <p14:nvPr/>
              </p14:nvContentPartPr>
              <p14:xfrm>
                <a:off x="4690503" y="4545386"/>
                <a:ext cx="360" cy="360"/>
              </p14:xfrm>
            </p:contentPart>
          </mc:Choice>
          <mc:Fallback xmlns="">
            <p:pic>
              <p:nvPicPr>
                <p:cNvPr id="40" name="Ink 39">
                  <a:extLst>
                    <a:ext uri="{FF2B5EF4-FFF2-40B4-BE49-F238E27FC236}">
                      <a16:creationId xmlns:a16="http://schemas.microsoft.com/office/drawing/2014/main" id="{7648CAA9-4024-4BC9-9037-BB6DDC6DB4D0}"/>
                    </a:ext>
                  </a:extLst>
                </p:cNvPr>
                <p:cNvPicPr/>
                <p:nvPr/>
              </p:nvPicPr>
              <p:blipFill>
                <a:blip r:embed="rId5"/>
                <a:stretch>
                  <a:fillRect/>
                </a:stretch>
              </p:blipFill>
              <p:spPr>
                <a:xfrm>
                  <a:off x="4681863" y="453638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2" name="Ink 41">
                <a:extLst>
                  <a:ext uri="{FF2B5EF4-FFF2-40B4-BE49-F238E27FC236}">
                    <a16:creationId xmlns:a16="http://schemas.microsoft.com/office/drawing/2014/main" id="{E68C75B3-1C2E-44DD-9973-D1BE9CCFA439}"/>
                  </a:ext>
                </a:extLst>
              </p14:cNvPr>
              <p14:cNvContentPartPr/>
              <p14:nvPr/>
            </p14:nvContentPartPr>
            <p14:xfrm>
              <a:off x="5181183" y="4240106"/>
              <a:ext cx="360" cy="360"/>
            </p14:xfrm>
          </p:contentPart>
        </mc:Choice>
        <mc:Fallback xmlns="">
          <p:pic>
            <p:nvPicPr>
              <p:cNvPr id="42" name="Ink 41">
                <a:extLst>
                  <a:ext uri="{FF2B5EF4-FFF2-40B4-BE49-F238E27FC236}">
                    <a16:creationId xmlns:a16="http://schemas.microsoft.com/office/drawing/2014/main" id="{E68C75B3-1C2E-44DD-9973-D1BE9CCFA439}"/>
                  </a:ext>
                </a:extLst>
              </p:cNvPr>
              <p:cNvPicPr/>
              <p:nvPr/>
            </p:nvPicPr>
            <p:blipFill>
              <a:blip r:embed="rId5"/>
              <a:stretch>
                <a:fillRect/>
              </a:stretch>
            </p:blipFill>
            <p:spPr>
              <a:xfrm>
                <a:off x="5172183" y="42314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Ink 42">
                <a:extLst>
                  <a:ext uri="{FF2B5EF4-FFF2-40B4-BE49-F238E27FC236}">
                    <a16:creationId xmlns:a16="http://schemas.microsoft.com/office/drawing/2014/main" id="{7B214FAB-4250-4C8C-BDB7-DCFD76C81428}"/>
                  </a:ext>
                </a:extLst>
              </p14:cNvPr>
              <p14:cNvContentPartPr/>
              <p14:nvPr/>
            </p14:nvContentPartPr>
            <p14:xfrm>
              <a:off x="5181183" y="4240106"/>
              <a:ext cx="360" cy="360"/>
            </p14:xfrm>
          </p:contentPart>
        </mc:Choice>
        <mc:Fallback xmlns="">
          <p:pic>
            <p:nvPicPr>
              <p:cNvPr id="43" name="Ink 42">
                <a:extLst>
                  <a:ext uri="{FF2B5EF4-FFF2-40B4-BE49-F238E27FC236}">
                    <a16:creationId xmlns:a16="http://schemas.microsoft.com/office/drawing/2014/main" id="{7B214FAB-4250-4C8C-BDB7-DCFD76C81428}"/>
                  </a:ext>
                </a:extLst>
              </p:cNvPr>
              <p:cNvPicPr/>
              <p:nvPr/>
            </p:nvPicPr>
            <p:blipFill>
              <a:blip r:embed="rId5"/>
              <a:stretch>
                <a:fillRect/>
              </a:stretch>
            </p:blipFill>
            <p:spPr>
              <a:xfrm>
                <a:off x="5172183" y="42314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Ink 43">
                <a:extLst>
                  <a:ext uri="{FF2B5EF4-FFF2-40B4-BE49-F238E27FC236}">
                    <a16:creationId xmlns:a16="http://schemas.microsoft.com/office/drawing/2014/main" id="{560A3196-A223-4C04-9FBB-428A976BB456}"/>
                  </a:ext>
                </a:extLst>
              </p14:cNvPr>
              <p14:cNvContentPartPr/>
              <p14:nvPr/>
            </p14:nvContentPartPr>
            <p14:xfrm>
              <a:off x="5247783" y="4293386"/>
              <a:ext cx="360" cy="360"/>
            </p14:xfrm>
          </p:contentPart>
        </mc:Choice>
        <mc:Fallback xmlns="">
          <p:pic>
            <p:nvPicPr>
              <p:cNvPr id="44" name="Ink 43">
                <a:extLst>
                  <a:ext uri="{FF2B5EF4-FFF2-40B4-BE49-F238E27FC236}">
                    <a16:creationId xmlns:a16="http://schemas.microsoft.com/office/drawing/2014/main" id="{560A3196-A223-4C04-9FBB-428A976BB456}"/>
                  </a:ext>
                </a:extLst>
              </p:cNvPr>
              <p:cNvPicPr/>
              <p:nvPr/>
            </p:nvPicPr>
            <p:blipFill>
              <a:blip r:embed="rId5"/>
              <a:stretch>
                <a:fillRect/>
              </a:stretch>
            </p:blipFill>
            <p:spPr>
              <a:xfrm>
                <a:off x="5238783" y="42843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5" name="Ink 44">
                <a:extLst>
                  <a:ext uri="{FF2B5EF4-FFF2-40B4-BE49-F238E27FC236}">
                    <a16:creationId xmlns:a16="http://schemas.microsoft.com/office/drawing/2014/main" id="{754B3AB9-39D7-4153-BB8D-943DE6A74559}"/>
                  </a:ext>
                </a:extLst>
              </p14:cNvPr>
              <p14:cNvContentPartPr/>
              <p14:nvPr/>
            </p14:nvContentPartPr>
            <p14:xfrm>
              <a:off x="6585903" y="5048666"/>
              <a:ext cx="13680" cy="13680"/>
            </p14:xfrm>
          </p:contentPart>
        </mc:Choice>
        <mc:Fallback xmlns="">
          <p:pic>
            <p:nvPicPr>
              <p:cNvPr id="45" name="Ink 44">
                <a:extLst>
                  <a:ext uri="{FF2B5EF4-FFF2-40B4-BE49-F238E27FC236}">
                    <a16:creationId xmlns:a16="http://schemas.microsoft.com/office/drawing/2014/main" id="{754B3AB9-39D7-4153-BB8D-943DE6A74559}"/>
                  </a:ext>
                </a:extLst>
              </p:cNvPr>
              <p:cNvPicPr/>
              <p:nvPr/>
            </p:nvPicPr>
            <p:blipFill>
              <a:blip r:embed="rId24"/>
              <a:stretch>
                <a:fillRect/>
              </a:stretch>
            </p:blipFill>
            <p:spPr>
              <a:xfrm>
                <a:off x="6577263" y="5040026"/>
                <a:ext cx="313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6" name="Ink 45">
                <a:extLst>
                  <a:ext uri="{FF2B5EF4-FFF2-40B4-BE49-F238E27FC236}">
                    <a16:creationId xmlns:a16="http://schemas.microsoft.com/office/drawing/2014/main" id="{68878924-3128-410C-88CA-5DFB680E2C42}"/>
                  </a:ext>
                </a:extLst>
              </p14:cNvPr>
              <p14:cNvContentPartPr/>
              <p14:nvPr/>
            </p14:nvContentPartPr>
            <p14:xfrm>
              <a:off x="8016903" y="5936786"/>
              <a:ext cx="10800" cy="49320"/>
            </p14:xfrm>
          </p:contentPart>
        </mc:Choice>
        <mc:Fallback xmlns="">
          <p:pic>
            <p:nvPicPr>
              <p:cNvPr id="46" name="Ink 45">
                <a:extLst>
                  <a:ext uri="{FF2B5EF4-FFF2-40B4-BE49-F238E27FC236}">
                    <a16:creationId xmlns:a16="http://schemas.microsoft.com/office/drawing/2014/main" id="{68878924-3128-410C-88CA-5DFB680E2C42}"/>
                  </a:ext>
                </a:extLst>
              </p:cNvPr>
              <p:cNvPicPr/>
              <p:nvPr/>
            </p:nvPicPr>
            <p:blipFill>
              <a:blip r:embed="rId26"/>
              <a:stretch>
                <a:fillRect/>
              </a:stretch>
            </p:blipFill>
            <p:spPr>
              <a:xfrm>
                <a:off x="8008263" y="5927786"/>
                <a:ext cx="2844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7" name="Ink 46">
                <a:extLst>
                  <a:ext uri="{FF2B5EF4-FFF2-40B4-BE49-F238E27FC236}">
                    <a16:creationId xmlns:a16="http://schemas.microsoft.com/office/drawing/2014/main" id="{76F2B18B-41C3-4DFA-A5B2-8A0447CB87C3}"/>
                  </a:ext>
                </a:extLst>
              </p14:cNvPr>
              <p14:cNvContentPartPr/>
              <p14:nvPr/>
            </p14:nvContentPartPr>
            <p14:xfrm>
              <a:off x="8944983" y="6585866"/>
              <a:ext cx="360" cy="360"/>
            </p14:xfrm>
          </p:contentPart>
        </mc:Choice>
        <mc:Fallback xmlns="">
          <p:pic>
            <p:nvPicPr>
              <p:cNvPr id="47" name="Ink 46">
                <a:extLst>
                  <a:ext uri="{FF2B5EF4-FFF2-40B4-BE49-F238E27FC236}">
                    <a16:creationId xmlns:a16="http://schemas.microsoft.com/office/drawing/2014/main" id="{76F2B18B-41C3-4DFA-A5B2-8A0447CB87C3}"/>
                  </a:ext>
                </a:extLst>
              </p:cNvPr>
              <p:cNvPicPr/>
              <p:nvPr/>
            </p:nvPicPr>
            <p:blipFill>
              <a:blip r:embed="rId5"/>
              <a:stretch>
                <a:fillRect/>
              </a:stretch>
            </p:blipFill>
            <p:spPr>
              <a:xfrm>
                <a:off x="8936343" y="65768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8" name="Ink 47">
                <a:extLst>
                  <a:ext uri="{FF2B5EF4-FFF2-40B4-BE49-F238E27FC236}">
                    <a16:creationId xmlns:a16="http://schemas.microsoft.com/office/drawing/2014/main" id="{A19EEF0E-A62F-45F6-9DCE-E8B21ADD205B}"/>
                  </a:ext>
                </a:extLst>
              </p14:cNvPr>
              <p14:cNvContentPartPr/>
              <p14:nvPr/>
            </p14:nvContentPartPr>
            <p14:xfrm>
              <a:off x="6506343" y="3524426"/>
              <a:ext cx="360" cy="360"/>
            </p14:xfrm>
          </p:contentPart>
        </mc:Choice>
        <mc:Fallback xmlns="">
          <p:pic>
            <p:nvPicPr>
              <p:cNvPr id="48" name="Ink 47">
                <a:extLst>
                  <a:ext uri="{FF2B5EF4-FFF2-40B4-BE49-F238E27FC236}">
                    <a16:creationId xmlns:a16="http://schemas.microsoft.com/office/drawing/2014/main" id="{A19EEF0E-A62F-45F6-9DCE-E8B21ADD205B}"/>
                  </a:ext>
                </a:extLst>
              </p:cNvPr>
              <p:cNvPicPr/>
              <p:nvPr/>
            </p:nvPicPr>
            <p:blipFill>
              <a:blip r:embed="rId5"/>
              <a:stretch>
                <a:fillRect/>
              </a:stretch>
            </p:blipFill>
            <p:spPr>
              <a:xfrm>
                <a:off x="6497343" y="3515786"/>
                <a:ext cx="18000" cy="18000"/>
              </a:xfrm>
              <a:prstGeom prst="rect">
                <a:avLst/>
              </a:prstGeom>
            </p:spPr>
          </p:pic>
        </mc:Fallback>
      </mc:AlternateContent>
      <p:grpSp>
        <p:nvGrpSpPr>
          <p:cNvPr id="52" name="Group 51">
            <a:extLst>
              <a:ext uri="{FF2B5EF4-FFF2-40B4-BE49-F238E27FC236}">
                <a16:creationId xmlns:a16="http://schemas.microsoft.com/office/drawing/2014/main" id="{4B2DF71E-C4A2-4FC5-88E4-99B424E695C4}"/>
              </a:ext>
            </a:extLst>
          </p:cNvPr>
          <p:cNvGrpSpPr/>
          <p:nvPr/>
        </p:nvGrpSpPr>
        <p:grpSpPr>
          <a:xfrm>
            <a:off x="4929543" y="4346306"/>
            <a:ext cx="27000" cy="13680"/>
            <a:chOff x="4929543" y="4346306"/>
            <a:chExt cx="27000" cy="13680"/>
          </a:xfrm>
        </p:grpSpPr>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3309B902-5332-4910-AAAC-BD49027EF4B1}"/>
                    </a:ext>
                  </a:extLst>
                </p14:cNvPr>
                <p14:cNvContentPartPr/>
                <p14:nvPr/>
              </p14:nvContentPartPr>
              <p14:xfrm>
                <a:off x="4956183" y="4359626"/>
                <a:ext cx="360" cy="360"/>
              </p14:xfrm>
            </p:contentPart>
          </mc:Choice>
          <mc:Fallback xmlns="">
            <p:pic>
              <p:nvPicPr>
                <p:cNvPr id="21" name="Ink 20">
                  <a:extLst>
                    <a:ext uri="{FF2B5EF4-FFF2-40B4-BE49-F238E27FC236}">
                      <a16:creationId xmlns:a16="http://schemas.microsoft.com/office/drawing/2014/main" id="{3309B902-5332-4910-AAAC-BD49027EF4B1}"/>
                    </a:ext>
                  </a:extLst>
                </p:cNvPr>
                <p:cNvPicPr/>
                <p:nvPr/>
              </p:nvPicPr>
              <p:blipFill>
                <a:blip r:embed="rId5"/>
                <a:stretch>
                  <a:fillRect/>
                </a:stretch>
              </p:blipFill>
              <p:spPr>
                <a:xfrm>
                  <a:off x="4947183" y="43506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0E487C44-C2DE-48D8-8DC9-E9EA39BF66D2}"/>
                    </a:ext>
                  </a:extLst>
                </p14:cNvPr>
                <p14:cNvContentPartPr/>
                <p14:nvPr/>
              </p14:nvContentPartPr>
              <p14:xfrm>
                <a:off x="4929543" y="4359626"/>
                <a:ext cx="360" cy="360"/>
              </p14:xfrm>
            </p:contentPart>
          </mc:Choice>
          <mc:Fallback xmlns="">
            <p:pic>
              <p:nvPicPr>
                <p:cNvPr id="22" name="Ink 21">
                  <a:extLst>
                    <a:ext uri="{FF2B5EF4-FFF2-40B4-BE49-F238E27FC236}">
                      <a16:creationId xmlns:a16="http://schemas.microsoft.com/office/drawing/2014/main" id="{0E487C44-C2DE-48D8-8DC9-E9EA39BF66D2}"/>
                    </a:ext>
                  </a:extLst>
                </p:cNvPr>
                <p:cNvPicPr/>
                <p:nvPr/>
              </p:nvPicPr>
              <p:blipFill>
                <a:blip r:embed="rId5"/>
                <a:stretch>
                  <a:fillRect/>
                </a:stretch>
              </p:blipFill>
              <p:spPr>
                <a:xfrm>
                  <a:off x="4920903" y="43506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98D753FA-671A-4DCD-ABAB-3025EACAB744}"/>
                    </a:ext>
                  </a:extLst>
                </p14:cNvPr>
                <p14:cNvContentPartPr/>
                <p14:nvPr/>
              </p14:nvContentPartPr>
              <p14:xfrm>
                <a:off x="4929543" y="4359626"/>
                <a:ext cx="360" cy="360"/>
              </p14:xfrm>
            </p:contentPart>
          </mc:Choice>
          <mc:Fallback xmlns="">
            <p:pic>
              <p:nvPicPr>
                <p:cNvPr id="23" name="Ink 22">
                  <a:extLst>
                    <a:ext uri="{FF2B5EF4-FFF2-40B4-BE49-F238E27FC236}">
                      <a16:creationId xmlns:a16="http://schemas.microsoft.com/office/drawing/2014/main" id="{98D753FA-671A-4DCD-ABAB-3025EACAB744}"/>
                    </a:ext>
                  </a:extLst>
                </p:cNvPr>
                <p:cNvPicPr/>
                <p:nvPr/>
              </p:nvPicPr>
              <p:blipFill>
                <a:blip r:embed="rId5"/>
                <a:stretch>
                  <a:fillRect/>
                </a:stretch>
              </p:blipFill>
              <p:spPr>
                <a:xfrm>
                  <a:off x="4920903" y="43506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23B024F3-B25D-4201-89FB-8895C5DF3BA2}"/>
                    </a:ext>
                  </a:extLst>
                </p14:cNvPr>
                <p14:cNvContentPartPr/>
                <p14:nvPr/>
              </p14:nvContentPartPr>
              <p14:xfrm>
                <a:off x="4942503" y="4346306"/>
                <a:ext cx="360" cy="360"/>
              </p14:xfrm>
            </p:contentPart>
          </mc:Choice>
          <mc:Fallback xmlns="">
            <p:pic>
              <p:nvPicPr>
                <p:cNvPr id="49" name="Ink 48">
                  <a:extLst>
                    <a:ext uri="{FF2B5EF4-FFF2-40B4-BE49-F238E27FC236}">
                      <a16:creationId xmlns:a16="http://schemas.microsoft.com/office/drawing/2014/main" id="{23B024F3-B25D-4201-89FB-8895C5DF3BA2}"/>
                    </a:ext>
                  </a:extLst>
                </p:cNvPr>
                <p:cNvPicPr/>
                <p:nvPr/>
              </p:nvPicPr>
              <p:blipFill>
                <a:blip r:embed="rId5"/>
                <a:stretch>
                  <a:fillRect/>
                </a:stretch>
              </p:blipFill>
              <p:spPr>
                <a:xfrm>
                  <a:off x="4933863" y="43376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0" name="Ink 49">
                  <a:extLst>
                    <a:ext uri="{FF2B5EF4-FFF2-40B4-BE49-F238E27FC236}">
                      <a16:creationId xmlns:a16="http://schemas.microsoft.com/office/drawing/2014/main" id="{5ED3E30B-8A83-48F2-BD55-74FA33266FD5}"/>
                    </a:ext>
                  </a:extLst>
                </p14:cNvPr>
                <p14:cNvContentPartPr/>
                <p14:nvPr/>
              </p14:nvContentPartPr>
              <p14:xfrm>
                <a:off x="4942503" y="4346306"/>
                <a:ext cx="360" cy="360"/>
              </p14:xfrm>
            </p:contentPart>
          </mc:Choice>
          <mc:Fallback xmlns="">
            <p:pic>
              <p:nvPicPr>
                <p:cNvPr id="50" name="Ink 49">
                  <a:extLst>
                    <a:ext uri="{FF2B5EF4-FFF2-40B4-BE49-F238E27FC236}">
                      <a16:creationId xmlns:a16="http://schemas.microsoft.com/office/drawing/2014/main" id="{5ED3E30B-8A83-48F2-BD55-74FA33266FD5}"/>
                    </a:ext>
                  </a:extLst>
                </p:cNvPr>
                <p:cNvPicPr/>
                <p:nvPr/>
              </p:nvPicPr>
              <p:blipFill>
                <a:blip r:embed="rId5"/>
                <a:stretch>
                  <a:fillRect/>
                </a:stretch>
              </p:blipFill>
              <p:spPr>
                <a:xfrm>
                  <a:off x="4933863" y="433766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51" name="Ink 50">
                <a:extLst>
                  <a:ext uri="{FF2B5EF4-FFF2-40B4-BE49-F238E27FC236}">
                    <a16:creationId xmlns:a16="http://schemas.microsoft.com/office/drawing/2014/main" id="{4CDB45FB-491C-4157-AC8A-5F3CE0FED058}"/>
                  </a:ext>
                </a:extLst>
              </p14:cNvPr>
              <p14:cNvContentPartPr/>
              <p14:nvPr/>
            </p14:nvContentPartPr>
            <p14:xfrm>
              <a:off x="4320063" y="4624586"/>
              <a:ext cx="360" cy="5760"/>
            </p14:xfrm>
          </p:contentPart>
        </mc:Choice>
        <mc:Fallback xmlns="">
          <p:pic>
            <p:nvPicPr>
              <p:cNvPr id="51" name="Ink 50">
                <a:extLst>
                  <a:ext uri="{FF2B5EF4-FFF2-40B4-BE49-F238E27FC236}">
                    <a16:creationId xmlns:a16="http://schemas.microsoft.com/office/drawing/2014/main" id="{4CDB45FB-491C-4157-AC8A-5F3CE0FED058}"/>
                  </a:ext>
                </a:extLst>
              </p:cNvPr>
              <p:cNvPicPr/>
              <p:nvPr/>
            </p:nvPicPr>
            <p:blipFill>
              <a:blip r:embed="rId5"/>
              <a:stretch>
                <a:fillRect/>
              </a:stretch>
            </p:blipFill>
            <p:spPr>
              <a:xfrm>
                <a:off x="4311063" y="4615586"/>
                <a:ext cx="180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3" name="Ink 52">
                <a:extLst>
                  <a:ext uri="{FF2B5EF4-FFF2-40B4-BE49-F238E27FC236}">
                    <a16:creationId xmlns:a16="http://schemas.microsoft.com/office/drawing/2014/main" id="{032E30B7-86E0-4073-BCAC-8616BEC2942C}"/>
                  </a:ext>
                </a:extLst>
              </p14:cNvPr>
              <p14:cNvContentPartPr/>
              <p14:nvPr/>
            </p14:nvContentPartPr>
            <p14:xfrm>
              <a:off x="3391983" y="3617306"/>
              <a:ext cx="360" cy="360"/>
            </p14:xfrm>
          </p:contentPart>
        </mc:Choice>
        <mc:Fallback xmlns="">
          <p:pic>
            <p:nvPicPr>
              <p:cNvPr id="53" name="Ink 52">
                <a:extLst>
                  <a:ext uri="{FF2B5EF4-FFF2-40B4-BE49-F238E27FC236}">
                    <a16:creationId xmlns:a16="http://schemas.microsoft.com/office/drawing/2014/main" id="{032E30B7-86E0-4073-BCAC-8616BEC2942C}"/>
                  </a:ext>
                </a:extLst>
              </p:cNvPr>
              <p:cNvPicPr/>
              <p:nvPr/>
            </p:nvPicPr>
            <p:blipFill>
              <a:blip r:embed="rId5"/>
              <a:stretch>
                <a:fillRect/>
              </a:stretch>
            </p:blipFill>
            <p:spPr>
              <a:xfrm>
                <a:off x="3382983" y="3608306"/>
                <a:ext cx="18000" cy="18000"/>
              </a:xfrm>
              <a:prstGeom prst="rect">
                <a:avLst/>
              </a:prstGeom>
            </p:spPr>
          </p:pic>
        </mc:Fallback>
      </mc:AlternateContent>
      <p:cxnSp>
        <p:nvCxnSpPr>
          <p:cNvPr id="56" name="Straight Arrow Connector 55">
            <a:extLst>
              <a:ext uri="{FF2B5EF4-FFF2-40B4-BE49-F238E27FC236}">
                <a16:creationId xmlns:a16="http://schemas.microsoft.com/office/drawing/2014/main" id="{CF1F853C-58C9-4DE7-869B-7908969BA7C7}"/>
              </a:ext>
            </a:extLst>
          </p:cNvPr>
          <p:cNvCxnSpPr>
            <a:cxnSpLocks/>
          </p:cNvCxnSpPr>
          <p:nvPr/>
        </p:nvCxnSpPr>
        <p:spPr>
          <a:xfrm flipH="1">
            <a:off x="5747667" y="3494572"/>
            <a:ext cx="3342859" cy="18407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19CB6F99-BDE4-470F-A571-24C59BA2A7B4}"/>
              </a:ext>
            </a:extLst>
          </p:cNvPr>
          <p:cNvSpPr txBox="1"/>
          <p:nvPr/>
        </p:nvSpPr>
        <p:spPr>
          <a:xfrm>
            <a:off x="2951934" y="5390079"/>
            <a:ext cx="5091376" cy="830997"/>
          </a:xfrm>
          <a:prstGeom prst="rect">
            <a:avLst/>
          </a:prstGeom>
          <a:noFill/>
        </p:spPr>
        <p:txBody>
          <a:bodyPr wrap="square" rtlCol="0">
            <a:spAutoFit/>
          </a:bodyPr>
          <a:lstStyle/>
          <a:p>
            <a:r>
              <a:rPr lang="es-AR" sz="2400" b="1" dirty="0">
                <a:latin typeface="Arial Black" panose="020B0A04020102020204" pitchFamily="34" charset="0"/>
              </a:rPr>
              <a:t>Olvido </a:t>
            </a:r>
            <a:r>
              <a:rPr lang="es-AR" sz="2400" b="1" dirty="0">
                <a:solidFill>
                  <a:schemeClr val="accent2"/>
                </a:solidFill>
                <a:latin typeface="Arial Black" panose="020B0A04020102020204" pitchFamily="34" charset="0"/>
              </a:rPr>
              <a:t>del profesional que  formamos </a:t>
            </a:r>
            <a:r>
              <a:rPr lang="es-AR" sz="2400" b="1" dirty="0">
                <a:latin typeface="Arial Black" panose="020B0A04020102020204" pitchFamily="34" charset="0"/>
              </a:rPr>
              <a:t>(competencias)</a:t>
            </a:r>
          </a:p>
        </p:txBody>
      </p:sp>
      <p:cxnSp>
        <p:nvCxnSpPr>
          <p:cNvPr id="60" name="Straight Arrow Connector 59">
            <a:extLst>
              <a:ext uri="{FF2B5EF4-FFF2-40B4-BE49-F238E27FC236}">
                <a16:creationId xmlns:a16="http://schemas.microsoft.com/office/drawing/2014/main" id="{B24F136A-8B15-4921-A6A1-1506A38974E6}"/>
              </a:ext>
            </a:extLst>
          </p:cNvPr>
          <p:cNvCxnSpPr>
            <a:cxnSpLocks/>
          </p:cNvCxnSpPr>
          <p:nvPr/>
        </p:nvCxnSpPr>
        <p:spPr>
          <a:xfrm flipH="1">
            <a:off x="8480995" y="3233323"/>
            <a:ext cx="3342859" cy="18407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99212A5-0895-4F66-9453-5B849AC4AF5D}"/>
              </a:ext>
            </a:extLst>
          </p:cNvPr>
          <p:cNvSpPr txBox="1"/>
          <p:nvPr/>
        </p:nvSpPr>
        <p:spPr>
          <a:xfrm>
            <a:off x="8419018" y="5100266"/>
            <a:ext cx="4129711" cy="1569660"/>
          </a:xfrm>
          <a:prstGeom prst="rect">
            <a:avLst/>
          </a:prstGeom>
          <a:solidFill>
            <a:schemeClr val="bg1">
              <a:lumMod val="95000"/>
            </a:schemeClr>
          </a:solidFill>
        </p:spPr>
        <p:txBody>
          <a:bodyPr wrap="square" rtlCol="0">
            <a:spAutoFit/>
          </a:bodyPr>
          <a:lstStyle/>
          <a:p>
            <a:r>
              <a:rPr lang="es-AR" sz="2400" b="1" dirty="0">
                <a:solidFill>
                  <a:schemeClr val="accent2"/>
                </a:solidFill>
                <a:latin typeface="Arial Black" panose="020B0A04020102020204" pitchFamily="34" charset="0"/>
              </a:rPr>
              <a:t>Incertidumbre, fetichismo o fobia </a:t>
            </a:r>
            <a:r>
              <a:rPr lang="es-AR" sz="2400" b="1" dirty="0">
                <a:latin typeface="Arial Black" panose="020B0A04020102020204" pitchFamily="34" charset="0"/>
              </a:rPr>
              <a:t>por la IA, Internet de las cosas…</a:t>
            </a:r>
          </a:p>
        </p:txBody>
      </p:sp>
      <p:pic>
        <p:nvPicPr>
          <p:cNvPr id="54" name="Picture 53">
            <a:extLst>
              <a:ext uri="{FF2B5EF4-FFF2-40B4-BE49-F238E27FC236}">
                <a16:creationId xmlns:a16="http://schemas.microsoft.com/office/drawing/2014/main" id="{476A1FD7-256C-42E4-B06D-E6663E2701DB}"/>
              </a:ext>
            </a:extLst>
          </p:cNvPr>
          <p:cNvPicPr>
            <a:picLocks noChangeAspect="1"/>
          </p:cNvPicPr>
          <p:nvPr/>
        </p:nvPicPr>
        <p:blipFill>
          <a:blip r:embed="rId36"/>
          <a:stretch>
            <a:fillRect/>
          </a:stretch>
        </p:blipFill>
        <p:spPr>
          <a:xfrm>
            <a:off x="9567530" y="6221076"/>
            <a:ext cx="2150120" cy="535695"/>
          </a:xfrm>
          <a:prstGeom prst="rect">
            <a:avLst/>
          </a:prstGeom>
        </p:spPr>
      </p:pic>
    </p:spTree>
    <p:extLst>
      <p:ext uri="{BB962C8B-B14F-4D97-AF65-F5344CB8AC3E}">
        <p14:creationId xmlns:p14="http://schemas.microsoft.com/office/powerpoint/2010/main" val="634792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3087583" y="564356"/>
            <a:ext cx="9104417" cy="1063625"/>
          </a:xfrm>
        </p:spPr>
        <p:txBody>
          <a:bodyPr/>
          <a:lstStyle/>
          <a:p>
            <a:r>
              <a:rPr lang="es-AR" sz="5400">
                <a:latin typeface="Arial Black" panose="020B0A04020102020204" pitchFamily="34" charset="0"/>
              </a:rPr>
              <a:t>Enciclopedismo</a:t>
            </a:r>
            <a:endParaRPr lang="es-AR" sz="54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229659" y="1627981"/>
            <a:ext cx="11455400" cy="3906838"/>
          </a:xfrm>
        </p:spPr>
        <p:txBody>
          <a:bodyPr/>
          <a:lstStyle/>
          <a:p>
            <a:r>
              <a:rPr lang="es-AR" sz="4400" dirty="0">
                <a:solidFill>
                  <a:schemeClr val="tx1"/>
                </a:solidFill>
                <a:latin typeface="Arial Black" panose="020B0A04020102020204" pitchFamily="34" charset="0"/>
              </a:rPr>
              <a:t>¿Remedio? </a:t>
            </a:r>
            <a:r>
              <a:rPr lang="es-AR" sz="4400" i="1" dirty="0">
                <a:solidFill>
                  <a:schemeClr val="tx1"/>
                </a:solidFill>
                <a:latin typeface="Arial Black" panose="020B0A04020102020204" pitchFamily="34" charset="0"/>
              </a:rPr>
              <a:t>Inter </a:t>
            </a:r>
            <a:r>
              <a:rPr lang="es-AR" sz="4400" i="1" dirty="0" err="1">
                <a:solidFill>
                  <a:schemeClr val="tx1"/>
                </a:solidFill>
                <a:latin typeface="Arial Black" panose="020B0A04020102020204" pitchFamily="34" charset="0"/>
              </a:rPr>
              <a:t>alia</a:t>
            </a:r>
            <a:endParaRPr lang="es-AR" sz="4400" i="1" dirty="0">
              <a:solidFill>
                <a:schemeClr val="tx1"/>
              </a:solidFill>
              <a:latin typeface="Arial Black" panose="020B0A04020102020204" pitchFamily="34" charset="0"/>
            </a:endParaRPr>
          </a:p>
          <a:p>
            <a:r>
              <a:rPr lang="es-AR" sz="4400" dirty="0">
                <a:latin typeface="Arial Black" panose="020B0A04020102020204" pitchFamily="34" charset="0"/>
              </a:rPr>
              <a:t>Comunidades de práctica, abordajes sistémicos, nodos de integración, más praxis, casos, problemas, metodologías alternativas, no olvidar que las ciencias agropecuarias son interdisciplinarias…</a:t>
            </a:r>
            <a:endParaRPr lang="es-AR" sz="4800"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a:xfrm>
            <a:off x="11309351" y="6330951"/>
            <a:ext cx="751416" cy="365125"/>
          </a:xfrm>
        </p:spPr>
        <p:txBody>
          <a:bodyPr/>
          <a:lstStyle/>
          <a:p>
            <a:pPr>
              <a:defRPr/>
            </a:pPr>
            <a:fld id="{5E652A81-9659-4E96-A9DF-9F7A7DAA7EA1}" type="slidenum">
              <a:rPr lang="en-US" altLang="en-US" smtClean="0"/>
              <a:pPr>
                <a:defRPr/>
              </a:pPr>
              <a:t>28</a:t>
            </a:fld>
            <a:endParaRPr lang="en-US" altLang="en-US"/>
          </a:p>
        </p:txBody>
      </p:sp>
      <p:pic>
        <p:nvPicPr>
          <p:cNvPr id="5" name="Picture 2" descr="Deberían interesarle los cuatro jinetes del Apocalipsis?">
            <a:extLst>
              <a:ext uri="{FF2B5EF4-FFF2-40B4-BE49-F238E27FC236}">
                <a16:creationId xmlns:a16="http://schemas.microsoft.com/office/drawing/2014/main" id="{A0DF4AC6-910D-49B3-95F3-A99CFD1A3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180"/>
          <a:stretch/>
        </p:blipFill>
        <p:spPr bwMode="auto">
          <a:xfrm>
            <a:off x="9745435" y="68312"/>
            <a:ext cx="1496814" cy="2509737"/>
          </a:xfrm>
          <a:prstGeom prst="rect">
            <a:avLst/>
          </a:prstGeom>
          <a:solidFill>
            <a:srgbClr val="C00000"/>
          </a:solidFill>
        </p:spPr>
      </p:pic>
    </p:spTree>
    <p:extLst>
      <p:ext uri="{BB962C8B-B14F-4D97-AF65-F5344CB8AC3E}">
        <p14:creationId xmlns:p14="http://schemas.microsoft.com/office/powerpoint/2010/main" val="129070255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2956350" y="161924"/>
            <a:ext cx="9104417" cy="1063625"/>
          </a:xfrm>
        </p:spPr>
        <p:txBody>
          <a:bodyPr/>
          <a:lstStyle/>
          <a:p>
            <a:r>
              <a:rPr lang="es-AR" sz="5400" dirty="0">
                <a:latin typeface="Arial Black" panose="020B0A04020102020204" pitchFamily="34" charset="0"/>
              </a:rPr>
              <a:t>Olvido del saber hacer</a:t>
            </a: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29</a:t>
            </a:fld>
            <a:endParaRPr lang="en-US" altLang="en-US"/>
          </a:p>
        </p:txBody>
      </p:sp>
    </p:spTree>
    <p:extLst>
      <p:ext uri="{BB962C8B-B14F-4D97-AF65-F5344CB8AC3E}">
        <p14:creationId xmlns:p14="http://schemas.microsoft.com/office/powerpoint/2010/main" val="18959729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pic>
        <p:nvPicPr>
          <p:cNvPr id="5" name="Video 4">
            <a:extLst>
              <a:ext uri="{FF2B5EF4-FFF2-40B4-BE49-F238E27FC236}">
                <a16:creationId xmlns:a16="http://schemas.microsoft.com/office/drawing/2014/main" id="{5681363D-670B-4C01-A081-DF0F4619D1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84151" y="165652"/>
            <a:ext cx="12192000" cy="6857988"/>
          </a:xfrm>
          <a:prstGeom prst="rect">
            <a:avLst/>
          </a:prstGeom>
        </p:spPr>
      </p:pic>
      <p:sp>
        <p:nvSpPr>
          <p:cNvPr id="23" name="Rectangle 22">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 name="Title 1">
            <a:extLst>
              <a:ext uri="{FF2B5EF4-FFF2-40B4-BE49-F238E27FC236}">
                <a16:creationId xmlns:a16="http://schemas.microsoft.com/office/drawing/2014/main" id="{29D02718-3A06-4AAF-A5DD-FF37307A9748}"/>
              </a:ext>
            </a:extLst>
          </p:cNvPr>
          <p:cNvSpPr>
            <a:spLocks noGrp="1"/>
          </p:cNvSpPr>
          <p:nvPr>
            <p:ph type="title"/>
          </p:nvPr>
        </p:nvSpPr>
        <p:spPr>
          <a:xfrm>
            <a:off x="376289" y="2141705"/>
            <a:ext cx="11439414" cy="4307950"/>
          </a:xfrm>
        </p:spPr>
        <p:txBody>
          <a:bodyPr vert="horz" lIns="91440" tIns="45720" rIns="91440" bIns="45720" rtlCol="0" anchor="ctr">
            <a:normAutofit/>
          </a:bodyPr>
          <a:lstStyle/>
          <a:p>
            <a:pPr algn="ctr">
              <a:lnSpc>
                <a:spcPct val="83000"/>
              </a:lnSpc>
            </a:pPr>
            <a:r>
              <a:rPr lang="es-ES" sz="2700" b="1" dirty="0">
                <a:effectLst/>
                <a:latin typeface="Arial Black" panose="020B0A04020102020204" pitchFamily="34" charset="0"/>
                <a:ea typeface="Arial" panose="020B0604020202020204" pitchFamily="34" charset="0"/>
              </a:rPr>
              <a:t>Elaborar participativamente un rediseño curricular de la carrera de Agronomía que incorpore las nuevas normativas nacionales relacionadas con la carrera </a:t>
            </a:r>
            <a:br>
              <a:rPr lang="es-ES" sz="2700" b="1" dirty="0">
                <a:effectLst/>
                <a:latin typeface="Arial Black" panose="020B0A04020102020204" pitchFamily="34" charset="0"/>
                <a:ea typeface="Arial" panose="020B0604020202020204" pitchFamily="34" charset="0"/>
              </a:rPr>
            </a:br>
            <a:br>
              <a:rPr lang="es-ES" sz="2700" b="1" dirty="0">
                <a:effectLst/>
                <a:latin typeface="Arial Black" panose="020B0A04020102020204" pitchFamily="34" charset="0"/>
                <a:ea typeface="Arial" panose="020B0604020202020204" pitchFamily="34" charset="0"/>
              </a:rPr>
            </a:br>
            <a:r>
              <a:rPr lang="es-ES" sz="2700" b="1" dirty="0">
                <a:effectLst/>
                <a:latin typeface="Arial Black" panose="020B0A04020102020204" pitchFamily="34" charset="0"/>
                <a:ea typeface="Arial" panose="020B0604020202020204" pitchFamily="34" charset="0"/>
              </a:rPr>
              <a:t>Reflexionar sobre posibles mejoras al plan a partir de propuestas consensuadas entre los actores</a:t>
            </a:r>
            <a:br>
              <a:rPr lang="en-US" sz="3200" cap="all" spc="-100" dirty="0">
                <a:solidFill>
                  <a:schemeClr val="tx1"/>
                </a:solidFill>
                <a:latin typeface="Arial Black" panose="020B0A04020102020204" pitchFamily="34" charset="0"/>
              </a:rPr>
            </a:br>
            <a:endParaRPr lang="en-US" sz="3200" cap="all" spc="-1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6731030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Título"/>
          <p:cNvSpPr>
            <a:spLocks noGrp="1"/>
          </p:cNvSpPr>
          <p:nvPr>
            <p:ph type="title" idx="4294967295"/>
          </p:nvPr>
        </p:nvSpPr>
        <p:spPr>
          <a:xfrm>
            <a:off x="2238375" y="142875"/>
            <a:ext cx="7772400" cy="1143000"/>
          </a:xfrm>
        </p:spPr>
        <p:txBody>
          <a:bodyPr vert="horz" wrap="square" lIns="91440" tIns="45720" rIns="91440" bIns="45720" numCol="1" anchor="ctr" anchorCtr="0" compatLnSpc="1">
            <a:prstTxWarp prst="textNoShape">
              <a:avLst/>
            </a:prstTxWarp>
          </a:bodyPr>
          <a:lstStyle/>
          <a:p>
            <a:r>
              <a:rPr lang="es-AR">
                <a:latin typeface="Arial Black" pitchFamily="34" charset="0"/>
              </a:rPr>
              <a:t>Contenidos</a:t>
            </a:r>
          </a:p>
        </p:txBody>
      </p:sp>
      <p:pic>
        <p:nvPicPr>
          <p:cNvPr id="44034" name="Picture 2"/>
          <p:cNvPicPr>
            <a:picLocks noChangeAspect="1" noChangeArrowheads="1"/>
          </p:cNvPicPr>
          <p:nvPr/>
        </p:nvPicPr>
        <p:blipFill>
          <a:blip r:embed="rId2"/>
          <a:srcRect/>
          <a:stretch>
            <a:fillRect/>
          </a:stretch>
        </p:blipFill>
        <p:spPr bwMode="auto">
          <a:xfrm>
            <a:off x="2452689" y="1714500"/>
            <a:ext cx="7572375" cy="4711700"/>
          </a:xfrm>
          <a:prstGeom prst="rect">
            <a:avLst/>
          </a:prstGeom>
          <a:noFill/>
          <a:ln w="9525">
            <a:solidFill>
              <a:schemeClr val="tx1"/>
            </a:solidFill>
            <a:miter lim="800000"/>
            <a:headEnd/>
            <a:tailEnd/>
          </a:ln>
        </p:spPr>
      </p:pic>
      <p:sp>
        <p:nvSpPr>
          <p:cNvPr id="44035" name="4 Rectángulo"/>
          <p:cNvSpPr>
            <a:spLocks noChangeArrowheads="1"/>
          </p:cNvSpPr>
          <p:nvPr/>
        </p:nvSpPr>
        <p:spPr bwMode="auto">
          <a:xfrm>
            <a:off x="3952875" y="1357314"/>
            <a:ext cx="4572000" cy="369332"/>
          </a:xfrm>
          <a:prstGeom prst="rect">
            <a:avLst/>
          </a:prstGeom>
          <a:noFill/>
          <a:ln w="9525">
            <a:noFill/>
            <a:miter lim="800000"/>
            <a:headEnd/>
            <a:tailEnd/>
          </a:ln>
        </p:spPr>
        <p:txBody>
          <a:bodyPr>
            <a:spAutoFit/>
          </a:bodyPr>
          <a:lstStyle/>
          <a:p>
            <a:pPr>
              <a:spcBef>
                <a:spcPct val="50000"/>
              </a:spcBef>
            </a:pPr>
            <a:r>
              <a:rPr lang="es-ES" dirty="0">
                <a:solidFill>
                  <a:schemeClr val="bg1"/>
                </a:solidFill>
                <a:latin typeface="Arial Black" pitchFamily="34" charset="0"/>
                <a:cs typeface="Times New Roman" pitchFamily="18" charset="0"/>
              </a:rPr>
              <a:t>Figura . Tipos de contenidos</a:t>
            </a:r>
            <a:endParaRPr lang="es-AR" dirty="0">
              <a:solidFill>
                <a:schemeClr val="bg1"/>
              </a:solidFill>
              <a:latin typeface="Arial Black" pitchFamily="34" charset="0"/>
              <a:cs typeface="Times New Roman" pitchFamily="18" charset="0"/>
            </a:endParaRPr>
          </a:p>
        </p:txBody>
      </p:sp>
      <p:sp>
        <p:nvSpPr>
          <p:cNvPr id="44036" name="Rectangle 5"/>
          <p:cNvSpPr>
            <a:spLocks noChangeArrowheads="1"/>
          </p:cNvSpPr>
          <p:nvPr/>
        </p:nvSpPr>
        <p:spPr bwMode="auto">
          <a:xfrm>
            <a:off x="4037394" y="6519655"/>
            <a:ext cx="4517262" cy="338554"/>
          </a:xfrm>
          <a:prstGeom prst="rect">
            <a:avLst/>
          </a:prstGeom>
          <a:noFill/>
          <a:ln w="9525" algn="ctr">
            <a:noFill/>
            <a:miter lim="800000"/>
            <a:headEnd/>
            <a:tailEnd/>
          </a:ln>
        </p:spPr>
        <p:txBody>
          <a:bodyPr wrap="none" anchor="ctr">
            <a:spAutoFit/>
          </a:bodyPr>
          <a:lstStyle/>
          <a:p>
            <a:pPr algn="ctr" eaLnBrk="0" hangingPunct="0">
              <a:spcBef>
                <a:spcPct val="50000"/>
              </a:spcBef>
            </a:pPr>
            <a:r>
              <a:rPr lang="es-ES" altLang="ko-KR" sz="1600">
                <a:ea typeface="Batang" pitchFamily="18" charset="-127"/>
                <a:cs typeface="Times New Roman" pitchFamily="18" charset="0"/>
              </a:rPr>
              <a:t>Fuente: Adaptado de Plencovich &amp; Rodr</a:t>
            </a:r>
            <a:r>
              <a:rPr lang="es-ES" altLang="ko-KR" sz="1600">
                <a:latin typeface="Arial Black" pitchFamily="34" charset="0"/>
                <a:ea typeface="Batang" pitchFamily="18" charset="-127"/>
                <a:cs typeface="Times New Roman" pitchFamily="18" charset="0"/>
              </a:rPr>
              <a:t>í</a:t>
            </a:r>
            <a:r>
              <a:rPr lang="es-ES" altLang="ko-KR" sz="1600">
                <a:ea typeface="Batang" pitchFamily="18" charset="-127"/>
                <a:cs typeface="Times New Roman" pitchFamily="18" charset="0"/>
              </a:rPr>
              <a:t>guez, 2012.</a:t>
            </a:r>
            <a:endParaRPr lang="es-ES" altLang="ko-KR" sz="1600">
              <a:latin typeface="Arial Black" pitchFamily="34" charset="0"/>
              <a:ea typeface="Gulim" pitchFamily="34" charset="-127"/>
              <a:cs typeface="Times New Roman" pitchFamily="18" charset="0"/>
            </a:endParaRPr>
          </a:p>
        </p:txBody>
      </p:sp>
    </p:spTree>
    <p:extLst>
      <p:ext uri="{BB962C8B-B14F-4D97-AF65-F5344CB8AC3E}">
        <p14:creationId xmlns:p14="http://schemas.microsoft.com/office/powerpoint/2010/main" val="1942494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srcRect l="5855"/>
          <a:stretch>
            <a:fillRect/>
          </a:stretch>
        </p:blipFill>
        <p:spPr bwMode="auto">
          <a:xfrm>
            <a:off x="1524001" y="5334000"/>
            <a:ext cx="4968875" cy="1524000"/>
          </a:xfrm>
          <a:prstGeom prst="rect">
            <a:avLst/>
          </a:prstGeom>
          <a:noFill/>
          <a:ln w="9525">
            <a:noFill/>
            <a:miter lim="800000"/>
            <a:headEnd/>
            <a:tailEnd/>
          </a:ln>
        </p:spPr>
      </p:pic>
      <p:pic>
        <p:nvPicPr>
          <p:cNvPr id="45059" name="Picture 7" descr="C:\Documents and Settings\rhayes\My Documents\Office\Graphics\Pictures\Soil Profiles 2\APPLING_FROM_CAMP_BUTNER.BMP"/>
          <p:cNvPicPr>
            <a:picLocks noGrp="1" noChangeAspect="1" noChangeArrowheads="1"/>
          </p:cNvPicPr>
          <p:nvPr>
            <p:ph type="body" idx="4294967295"/>
          </p:nvPr>
        </p:nvPicPr>
        <p:blipFill>
          <a:blip r:embed="rId3"/>
          <a:srcRect l="1529" t="1134" r="1479" b="16071"/>
          <a:stretch>
            <a:fillRect/>
          </a:stretch>
        </p:blipFill>
        <p:spPr>
          <a:xfrm>
            <a:off x="1847851" y="1773238"/>
            <a:ext cx="2487613" cy="4114800"/>
          </a:xfrm>
        </p:spPr>
      </p:pic>
      <p:pic>
        <p:nvPicPr>
          <p:cNvPr id="45060" name="Picture 7" descr="ANd9GcQTH5DMTrDBEjQQhPjDKgljMkY9p4iT50_Ppx8Xd1lYmVB7j8mtcw"/>
          <p:cNvPicPr>
            <a:picLocks noChangeAspect="1" noChangeArrowheads="1"/>
          </p:cNvPicPr>
          <p:nvPr/>
        </p:nvPicPr>
        <p:blipFill>
          <a:blip r:embed="rId4"/>
          <a:srcRect/>
          <a:stretch>
            <a:fillRect/>
          </a:stretch>
        </p:blipFill>
        <p:spPr bwMode="auto">
          <a:xfrm>
            <a:off x="5880100" y="3284538"/>
            <a:ext cx="2305050" cy="1530350"/>
          </a:xfrm>
          <a:prstGeom prst="rect">
            <a:avLst/>
          </a:prstGeom>
          <a:noFill/>
          <a:ln w="9525">
            <a:noFill/>
            <a:miter lim="800000"/>
            <a:headEnd/>
            <a:tailEnd/>
          </a:ln>
        </p:spPr>
      </p:pic>
      <p:pic>
        <p:nvPicPr>
          <p:cNvPr id="45061" name="Picture 2"/>
          <p:cNvPicPr>
            <a:picLocks noChangeAspect="1" noChangeArrowheads="1"/>
          </p:cNvPicPr>
          <p:nvPr/>
        </p:nvPicPr>
        <p:blipFill>
          <a:blip r:embed="rId5"/>
          <a:srcRect/>
          <a:stretch>
            <a:fillRect/>
          </a:stretch>
        </p:blipFill>
        <p:spPr bwMode="auto">
          <a:xfrm>
            <a:off x="1525588" y="1"/>
            <a:ext cx="9142412" cy="1196975"/>
          </a:xfrm>
          <a:prstGeom prst="rect">
            <a:avLst/>
          </a:prstGeom>
          <a:noFill/>
          <a:ln w="9525">
            <a:noFill/>
            <a:miter lim="800000"/>
            <a:headEnd/>
            <a:tailEnd/>
          </a:ln>
        </p:spPr>
      </p:pic>
      <p:pic>
        <p:nvPicPr>
          <p:cNvPr id="45062" name="Picture 2"/>
          <p:cNvPicPr>
            <a:picLocks noChangeAspect="1" noChangeArrowheads="1"/>
          </p:cNvPicPr>
          <p:nvPr/>
        </p:nvPicPr>
        <p:blipFill>
          <a:blip r:embed="rId5"/>
          <a:srcRect/>
          <a:stretch>
            <a:fillRect/>
          </a:stretch>
        </p:blipFill>
        <p:spPr bwMode="auto">
          <a:xfrm>
            <a:off x="1524001" y="1"/>
            <a:ext cx="9142413" cy="1196975"/>
          </a:xfrm>
          <a:prstGeom prst="rect">
            <a:avLst/>
          </a:prstGeom>
          <a:noFill/>
          <a:ln w="9525">
            <a:noFill/>
            <a:miter lim="800000"/>
            <a:headEnd/>
            <a:tailEnd/>
          </a:ln>
        </p:spPr>
      </p:pic>
    </p:spTree>
    <p:extLst>
      <p:ext uri="{BB962C8B-B14F-4D97-AF65-F5344CB8AC3E}">
        <p14:creationId xmlns:p14="http://schemas.microsoft.com/office/powerpoint/2010/main" val="2941373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Título"/>
          <p:cNvSpPr>
            <a:spLocks noGrp="1"/>
          </p:cNvSpPr>
          <p:nvPr>
            <p:ph type="title" idx="4294967295"/>
          </p:nvPr>
        </p:nvSpPr>
        <p:spPr>
          <a:xfrm>
            <a:off x="1847850" y="296564"/>
            <a:ext cx="8496300" cy="1090613"/>
          </a:xfrm>
        </p:spPr>
        <p:txBody>
          <a:bodyPr vert="horz" wrap="square" lIns="91440" tIns="45720" rIns="91440" bIns="45720" numCol="1" anchor="ctr" anchorCtr="0" compatLnSpc="1">
            <a:prstTxWarp prst="textNoShape">
              <a:avLst/>
            </a:prstTxWarp>
          </a:bodyPr>
          <a:lstStyle/>
          <a:p>
            <a:r>
              <a:rPr lang="es-AR" dirty="0">
                <a:latin typeface="Arial Black" pitchFamily="34" charset="0"/>
              </a:rPr>
              <a:t>Tipos de contenidos en suelos</a:t>
            </a:r>
          </a:p>
        </p:txBody>
      </p:sp>
      <p:graphicFrame>
        <p:nvGraphicFramePr>
          <p:cNvPr id="4" name="3 Diagrama"/>
          <p:cNvGraphicFramePr/>
          <p:nvPr/>
        </p:nvGraphicFramePr>
        <p:xfrm>
          <a:off x="809588" y="21431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Flecha derecha"/>
          <p:cNvSpPr/>
          <p:nvPr/>
        </p:nvSpPr>
        <p:spPr bwMode="auto">
          <a:xfrm>
            <a:off x="6167438" y="2286000"/>
            <a:ext cx="785812" cy="1162050"/>
          </a:xfrm>
          <a:prstGeom prst="rightArrow">
            <a:avLst/>
          </a:prstGeom>
          <a:solidFill>
            <a:srgbClr val="FC1818"/>
          </a:solidFill>
          <a:ln w="76200" cap="flat" cmpd="sng" algn="ctr">
            <a:solidFill>
              <a:schemeClr val="accent5">
                <a:lumMod val="50000"/>
              </a:schemeClr>
            </a:solidFill>
            <a:prstDash val="solid"/>
            <a:round/>
            <a:headEnd type="none" w="med" len="med"/>
            <a:tailEnd type="none" w="med" len="med"/>
          </a:ln>
          <a:effectLst/>
        </p:spPr>
        <p:txBody>
          <a:bodyPr>
            <a:spAutoFit/>
          </a:bodyPr>
          <a:lstStyle/>
          <a:p>
            <a:pPr>
              <a:spcBef>
                <a:spcPct val="50000"/>
              </a:spcBef>
              <a:defRPr/>
            </a:pPr>
            <a:endParaRPr lang="es-AR" sz="3200">
              <a:latin typeface="Arial Black" pitchFamily="34" charset="0"/>
              <a:cs typeface="Times New Roman" pitchFamily="18" charset="0"/>
            </a:endParaRPr>
          </a:p>
        </p:txBody>
      </p:sp>
      <p:sp>
        <p:nvSpPr>
          <p:cNvPr id="7" name="6 Flecha derecha"/>
          <p:cNvSpPr/>
          <p:nvPr/>
        </p:nvSpPr>
        <p:spPr bwMode="auto">
          <a:xfrm>
            <a:off x="6167438" y="4786313"/>
            <a:ext cx="785812" cy="1162050"/>
          </a:xfrm>
          <a:prstGeom prst="rightArrow">
            <a:avLst/>
          </a:prstGeom>
          <a:solidFill>
            <a:srgbClr val="FC1818"/>
          </a:solidFill>
          <a:ln w="76200" cap="flat" cmpd="sng" algn="ctr">
            <a:solidFill>
              <a:schemeClr val="accent5">
                <a:lumMod val="50000"/>
              </a:schemeClr>
            </a:solidFill>
            <a:prstDash val="solid"/>
            <a:round/>
            <a:headEnd type="none" w="med" len="med"/>
            <a:tailEnd type="none" w="med" len="med"/>
          </a:ln>
          <a:effectLst/>
        </p:spPr>
        <p:txBody>
          <a:bodyPr>
            <a:spAutoFit/>
          </a:bodyPr>
          <a:lstStyle/>
          <a:p>
            <a:pPr>
              <a:spcBef>
                <a:spcPct val="50000"/>
              </a:spcBef>
              <a:defRPr/>
            </a:pPr>
            <a:endParaRPr lang="es-AR" sz="3200">
              <a:latin typeface="Arial Black" pitchFamily="34" charset="0"/>
              <a:cs typeface="Times New Roman" pitchFamily="18" charset="0"/>
            </a:endParaRPr>
          </a:p>
        </p:txBody>
      </p:sp>
      <p:sp>
        <p:nvSpPr>
          <p:cNvPr id="8" name="7 Flecha derecha"/>
          <p:cNvSpPr/>
          <p:nvPr/>
        </p:nvSpPr>
        <p:spPr bwMode="auto">
          <a:xfrm>
            <a:off x="6167438" y="3571875"/>
            <a:ext cx="785812" cy="1162050"/>
          </a:xfrm>
          <a:prstGeom prst="rightArrow">
            <a:avLst/>
          </a:prstGeom>
          <a:solidFill>
            <a:srgbClr val="FC1818"/>
          </a:solidFill>
          <a:ln w="76200" cap="flat" cmpd="sng" algn="ctr">
            <a:solidFill>
              <a:schemeClr val="accent5">
                <a:lumMod val="50000"/>
              </a:schemeClr>
            </a:solidFill>
            <a:prstDash val="solid"/>
            <a:round/>
            <a:headEnd type="none" w="med" len="med"/>
            <a:tailEnd type="none" w="med" len="med"/>
          </a:ln>
          <a:effectLst/>
        </p:spPr>
        <p:txBody>
          <a:bodyPr>
            <a:spAutoFit/>
          </a:bodyPr>
          <a:lstStyle/>
          <a:p>
            <a:pPr>
              <a:spcBef>
                <a:spcPct val="50000"/>
              </a:spcBef>
              <a:defRPr/>
            </a:pPr>
            <a:endParaRPr lang="es-AR" sz="3200">
              <a:latin typeface="Arial Black" pitchFamily="34" charset="0"/>
              <a:cs typeface="Times New Roman" pitchFamily="18" charset="0"/>
            </a:endParaRPr>
          </a:p>
        </p:txBody>
      </p:sp>
      <p:sp>
        <p:nvSpPr>
          <p:cNvPr id="46086" name="8 CuadroTexto"/>
          <p:cNvSpPr txBox="1">
            <a:spLocks noChangeArrowheads="1"/>
          </p:cNvSpPr>
          <p:nvPr/>
        </p:nvSpPr>
        <p:spPr bwMode="auto">
          <a:xfrm>
            <a:off x="7024688" y="2571750"/>
            <a:ext cx="3429000" cy="1016000"/>
          </a:xfrm>
          <a:prstGeom prst="rect">
            <a:avLst/>
          </a:prstGeom>
          <a:noFill/>
          <a:ln w="9525">
            <a:noFill/>
            <a:miter lim="800000"/>
            <a:headEnd/>
            <a:tailEnd/>
          </a:ln>
        </p:spPr>
        <p:txBody>
          <a:bodyPr>
            <a:spAutoFit/>
          </a:bodyPr>
          <a:lstStyle/>
          <a:p>
            <a:pPr>
              <a:spcBef>
                <a:spcPct val="50000"/>
              </a:spcBef>
            </a:pPr>
            <a:r>
              <a:rPr lang="es-AR" sz="2800">
                <a:latin typeface="Arial Black" pitchFamily="34" charset="0"/>
                <a:cs typeface="Times New Roman" pitchFamily="18" charset="0"/>
              </a:rPr>
              <a:t>clase teórica o magistra</a:t>
            </a:r>
            <a:r>
              <a:rPr lang="es-AR" sz="3200">
                <a:latin typeface="Arial Black" pitchFamily="34" charset="0"/>
                <a:cs typeface="Times New Roman" pitchFamily="18" charset="0"/>
              </a:rPr>
              <a:t>l</a:t>
            </a:r>
          </a:p>
        </p:txBody>
      </p:sp>
      <p:sp>
        <p:nvSpPr>
          <p:cNvPr id="46087" name="9 CuadroTexto"/>
          <p:cNvSpPr txBox="1">
            <a:spLocks noChangeArrowheads="1"/>
          </p:cNvSpPr>
          <p:nvPr/>
        </p:nvSpPr>
        <p:spPr bwMode="auto">
          <a:xfrm>
            <a:off x="7096125" y="3929064"/>
            <a:ext cx="3429000" cy="954087"/>
          </a:xfrm>
          <a:prstGeom prst="rect">
            <a:avLst/>
          </a:prstGeom>
          <a:noFill/>
          <a:ln w="9525">
            <a:noFill/>
            <a:miter lim="800000"/>
            <a:headEnd/>
            <a:tailEnd/>
          </a:ln>
        </p:spPr>
        <p:txBody>
          <a:bodyPr>
            <a:spAutoFit/>
          </a:bodyPr>
          <a:lstStyle/>
          <a:p>
            <a:pPr>
              <a:spcBef>
                <a:spcPct val="50000"/>
              </a:spcBef>
            </a:pPr>
            <a:r>
              <a:rPr lang="es-AR" sz="2800">
                <a:latin typeface="Arial Black" pitchFamily="34" charset="0"/>
                <a:cs typeface="Times New Roman" pitchFamily="18" charset="0"/>
              </a:rPr>
              <a:t>clase práctica, </a:t>
            </a:r>
            <a:r>
              <a:rPr lang="es-AR" sz="2800">
                <a:solidFill>
                  <a:srgbClr val="CC0000"/>
                </a:solidFill>
                <a:latin typeface="Arial Black" pitchFamily="34" charset="0"/>
                <a:cs typeface="Times New Roman" pitchFamily="18" charset="0"/>
              </a:rPr>
              <a:t>pasos para</a:t>
            </a:r>
            <a:r>
              <a:rPr lang="es-AR" sz="2800">
                <a:latin typeface="Arial Black" pitchFamily="34" charset="0"/>
                <a:cs typeface="Times New Roman" pitchFamily="18" charset="0"/>
              </a:rPr>
              <a:t>…</a:t>
            </a:r>
            <a:endParaRPr lang="es-AR" sz="3200">
              <a:latin typeface="Arial Black" pitchFamily="34" charset="0"/>
              <a:cs typeface="Times New Roman" pitchFamily="18" charset="0"/>
            </a:endParaRPr>
          </a:p>
        </p:txBody>
      </p:sp>
      <p:sp>
        <p:nvSpPr>
          <p:cNvPr id="46088" name="10 CuadroTexto"/>
          <p:cNvSpPr txBox="1">
            <a:spLocks noChangeArrowheads="1"/>
          </p:cNvSpPr>
          <p:nvPr/>
        </p:nvSpPr>
        <p:spPr bwMode="auto">
          <a:xfrm>
            <a:off x="7096125" y="5143500"/>
            <a:ext cx="3429000" cy="954088"/>
          </a:xfrm>
          <a:prstGeom prst="rect">
            <a:avLst/>
          </a:prstGeom>
          <a:noFill/>
          <a:ln w="9525">
            <a:noFill/>
            <a:miter lim="800000"/>
            <a:headEnd/>
            <a:tailEnd/>
          </a:ln>
        </p:spPr>
        <p:txBody>
          <a:bodyPr>
            <a:spAutoFit/>
          </a:bodyPr>
          <a:lstStyle/>
          <a:p>
            <a:pPr>
              <a:spcBef>
                <a:spcPct val="50000"/>
              </a:spcBef>
            </a:pPr>
            <a:r>
              <a:rPr lang="es-AR" sz="2800">
                <a:latin typeface="Arial Black" pitchFamily="34" charset="0"/>
                <a:cs typeface="Times New Roman" pitchFamily="18" charset="0"/>
              </a:rPr>
              <a:t>situación, ejemplo, modelo</a:t>
            </a:r>
            <a:endParaRPr lang="es-AR" sz="3200">
              <a:latin typeface="Arial Black" pitchFamily="34" charset="0"/>
              <a:cs typeface="Times New Roman" pitchFamily="18" charset="0"/>
            </a:endParaRPr>
          </a:p>
        </p:txBody>
      </p:sp>
    </p:spTree>
    <p:extLst>
      <p:ext uri="{BB962C8B-B14F-4D97-AF65-F5344CB8AC3E}">
        <p14:creationId xmlns:p14="http://schemas.microsoft.com/office/powerpoint/2010/main" val="2494595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2 Marcador de contenido"/>
          <p:cNvSpPr>
            <a:spLocks noGrp="1"/>
          </p:cNvSpPr>
          <p:nvPr>
            <p:ph idx="4294967295"/>
          </p:nvPr>
        </p:nvSpPr>
        <p:spPr>
          <a:xfrm>
            <a:off x="2309813" y="1785938"/>
            <a:ext cx="7772400" cy="4114800"/>
          </a:xfrm>
          <a:noFill/>
        </p:spPr>
        <p:txBody>
          <a:bodyPr vert="horz" wrap="square" lIns="91440" tIns="45720" rIns="91440" bIns="45720" numCol="1" anchor="t" anchorCtr="0" compatLnSpc="1">
            <a:prstTxWarp prst="textNoShape">
              <a:avLst/>
            </a:prstTxWarp>
          </a:bodyPr>
          <a:lstStyle/>
          <a:p>
            <a:r>
              <a:rPr lang="es-AR" sz="3200" dirty="0">
                <a:effectLst/>
                <a:latin typeface="Arial Black" pitchFamily="34" charset="0"/>
              </a:rPr>
              <a:t>En el ámbito universitario, han predominado los contenidos de tipo cognoscitivo.</a:t>
            </a:r>
          </a:p>
          <a:p>
            <a:r>
              <a:rPr lang="es-AR" sz="3200" dirty="0">
                <a:effectLst/>
                <a:latin typeface="Arial Black" pitchFamily="34" charset="0"/>
              </a:rPr>
              <a:t>Se encuentran menos los procedimentales.</a:t>
            </a:r>
          </a:p>
          <a:p>
            <a:r>
              <a:rPr lang="es-AR" sz="3200" dirty="0">
                <a:effectLst/>
                <a:latin typeface="Arial Black" pitchFamily="34" charset="0"/>
              </a:rPr>
              <a:t>Es casi inexistente la presencia de los actitudinales.</a:t>
            </a:r>
          </a:p>
          <a:p>
            <a:endParaRPr lang="es-AR" sz="3200" dirty="0">
              <a:effectLst/>
              <a:latin typeface="Arial Black" pitchFamily="34" charset="0"/>
            </a:endParaRPr>
          </a:p>
          <a:p>
            <a:endParaRPr lang="es-AR" sz="3200" dirty="0">
              <a:effectLst/>
              <a:latin typeface="Arial Black" pitchFamily="34" charset="0"/>
            </a:endParaRPr>
          </a:p>
        </p:txBody>
      </p:sp>
    </p:spTree>
    <p:extLst>
      <p:ext uri="{BB962C8B-B14F-4D97-AF65-F5344CB8AC3E}">
        <p14:creationId xmlns:p14="http://schemas.microsoft.com/office/powerpoint/2010/main" val="140122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2 Marcador de contenido"/>
          <p:cNvSpPr>
            <a:spLocks noGrp="1"/>
          </p:cNvSpPr>
          <p:nvPr>
            <p:ph idx="4294967295"/>
          </p:nvPr>
        </p:nvSpPr>
        <p:spPr>
          <a:noFill/>
        </p:spPr>
        <p:txBody>
          <a:bodyPr vert="horz" wrap="square" lIns="91440" tIns="45720" rIns="91440" bIns="45720" numCol="1" anchor="t" anchorCtr="0" compatLnSpc="1">
            <a:prstTxWarp prst="textNoShape">
              <a:avLst/>
            </a:prstTxWarp>
          </a:bodyPr>
          <a:lstStyle/>
          <a:p>
            <a:r>
              <a:rPr lang="es-AR" sz="4400">
                <a:effectLst/>
                <a:latin typeface="Arial Black" pitchFamily="34" charset="0"/>
              </a:rPr>
              <a:t>Investigación de Edgar Dale (1969)</a:t>
            </a:r>
          </a:p>
          <a:p>
            <a:r>
              <a:rPr lang="es-AR" sz="3100">
                <a:effectLst/>
                <a:latin typeface="Arial Black" pitchFamily="34" charset="0"/>
              </a:rPr>
              <a:t> El cono de la experiencia</a:t>
            </a:r>
          </a:p>
        </p:txBody>
      </p:sp>
    </p:spTree>
    <p:extLst>
      <p:ext uri="{BB962C8B-B14F-4D97-AF65-F5344CB8AC3E}">
        <p14:creationId xmlns:p14="http://schemas.microsoft.com/office/powerpoint/2010/main" val="57170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srcRect t="4716"/>
          <a:stretch>
            <a:fillRect/>
          </a:stretch>
        </p:blipFill>
        <p:spPr bwMode="auto">
          <a:xfrm>
            <a:off x="3216276" y="1749426"/>
            <a:ext cx="6016625" cy="8723313"/>
          </a:xfrm>
          <a:prstGeom prst="rect">
            <a:avLst/>
          </a:prstGeom>
          <a:noFill/>
          <a:ln w="9525">
            <a:noFill/>
            <a:miter lim="800000"/>
            <a:headEnd/>
            <a:tailEnd/>
          </a:ln>
        </p:spPr>
      </p:pic>
      <p:sp>
        <p:nvSpPr>
          <p:cNvPr id="54274" name="7 Rectángulo"/>
          <p:cNvSpPr>
            <a:spLocks noChangeArrowheads="1"/>
          </p:cNvSpPr>
          <p:nvPr/>
        </p:nvSpPr>
        <p:spPr bwMode="auto">
          <a:xfrm>
            <a:off x="2311400" y="5891213"/>
            <a:ext cx="8072438" cy="641350"/>
          </a:xfrm>
          <a:prstGeom prst="rect">
            <a:avLst/>
          </a:prstGeom>
          <a:noFill/>
          <a:ln w="9525">
            <a:noFill/>
            <a:miter lim="800000"/>
            <a:headEnd/>
            <a:tailEnd/>
          </a:ln>
        </p:spPr>
        <p:txBody>
          <a:bodyPr>
            <a:spAutoFit/>
          </a:bodyPr>
          <a:lstStyle/>
          <a:p>
            <a:r>
              <a:rPr lang="en-US">
                <a:latin typeface="Calibri" pitchFamily="34" charset="0"/>
              </a:rPr>
              <a:t>Dale, Edgar (1969). Audio-Visual Methods in Teaching, 3d ed., New York: Holt, Rinehart &amp; Winston.</a:t>
            </a:r>
          </a:p>
        </p:txBody>
      </p:sp>
      <p:sp>
        <p:nvSpPr>
          <p:cNvPr id="12294" name="Text Box 6"/>
          <p:cNvSpPr txBox="1">
            <a:spLocks noChangeArrowheads="1"/>
          </p:cNvSpPr>
          <p:nvPr/>
        </p:nvSpPr>
        <p:spPr bwMode="auto">
          <a:xfrm>
            <a:off x="3216276" y="549275"/>
            <a:ext cx="6264275" cy="1200150"/>
          </a:xfrm>
          <a:prstGeom prst="rect">
            <a:avLst/>
          </a:prstGeom>
          <a:noFill/>
          <a:ln>
            <a:noFill/>
          </a:ln>
          <a:effectLst>
            <a:prstShdw prst="shdw17" dist="17961" dir="2700000">
              <a:schemeClr val="accent1">
                <a:gamma/>
                <a:shade val="60000"/>
                <a:invGamma/>
              </a:schemeClr>
            </a:prstShdw>
          </a:effectLst>
        </p:spPr>
        <p:txBody>
          <a:bodyPr>
            <a:spAutoFit/>
          </a:bodyPr>
          <a:lstStyle/>
          <a:p>
            <a:pPr>
              <a:defRPr/>
            </a:pPr>
            <a:r>
              <a:rPr lang="es-AR" sz="3600" dirty="0">
                <a:solidFill>
                  <a:schemeClr val="bg1"/>
                </a:solidFill>
                <a:latin typeface="Arial Black" pitchFamily="34" charset="0"/>
              </a:rPr>
              <a:t>Después de 2 semanas, sólo recordamos</a:t>
            </a:r>
            <a:endParaRPr lang="es-ES" sz="3600" dirty="0">
              <a:solidFill>
                <a:schemeClr val="bg1"/>
              </a:solidFill>
              <a:latin typeface="Arial Black"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2956350" y="161924"/>
            <a:ext cx="9104417" cy="1063625"/>
          </a:xfrm>
        </p:spPr>
        <p:txBody>
          <a:bodyPr/>
          <a:lstStyle/>
          <a:p>
            <a:r>
              <a:rPr lang="es-AR" sz="5400" dirty="0">
                <a:latin typeface="Arial Black" panose="020B0A04020102020204" pitchFamily="34" charset="0"/>
              </a:rPr>
              <a:t>Olvido del saber hacer</a:t>
            </a: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611325" y="1726721"/>
            <a:ext cx="11692467" cy="3906838"/>
          </a:xfrm>
        </p:spPr>
        <p:txBody>
          <a:bodyPr/>
          <a:lstStyle/>
          <a:p>
            <a:r>
              <a:rPr lang="es-AR" sz="4000" dirty="0">
                <a:solidFill>
                  <a:schemeClr val="tx1"/>
                </a:solidFill>
                <a:latin typeface="Arial Black" panose="020B0A04020102020204" pitchFamily="34" charset="0"/>
              </a:rPr>
              <a:t>¿Remedio? </a:t>
            </a:r>
            <a:endParaRPr lang="es-AR" sz="4000" i="1" dirty="0">
              <a:solidFill>
                <a:schemeClr val="tx1"/>
              </a:solidFill>
              <a:latin typeface="Arial Black" panose="020B0A04020102020204" pitchFamily="34" charset="0"/>
            </a:endParaRPr>
          </a:p>
          <a:p>
            <a:r>
              <a:rPr lang="es-AR" sz="4000" dirty="0">
                <a:latin typeface="Arial Black" panose="020B0A04020102020204" pitchFamily="34" charset="0"/>
              </a:rPr>
              <a:t>Recordar que además de los contenidos cognoscitivos (saber, </a:t>
            </a:r>
            <a:r>
              <a:rPr lang="es-AR" sz="4000" dirty="0">
                <a:solidFill>
                  <a:schemeClr val="accent5">
                    <a:lumMod val="50000"/>
                  </a:schemeClr>
                </a:solidFill>
                <a:latin typeface="Arial Black" panose="020B0A04020102020204" pitchFamily="34" charset="0"/>
              </a:rPr>
              <a:t>conocimientos</a:t>
            </a:r>
            <a:r>
              <a:rPr lang="es-AR" sz="4000" dirty="0">
                <a:latin typeface="Arial Black" panose="020B0A04020102020204" pitchFamily="34" charset="0"/>
              </a:rPr>
              <a:t>), están los contenidos procedimentales (saber hacer, </a:t>
            </a:r>
            <a:r>
              <a:rPr lang="es-AR" sz="4000" dirty="0">
                <a:solidFill>
                  <a:srgbClr val="981904"/>
                </a:solidFill>
                <a:latin typeface="Arial Black" panose="020B0A04020102020204" pitchFamily="34" charset="0"/>
              </a:rPr>
              <a:t>procedimientos, habilidades</a:t>
            </a:r>
            <a:r>
              <a:rPr lang="es-AR" sz="4000" dirty="0">
                <a:latin typeface="Arial Black" panose="020B0A04020102020204" pitchFamily="34" charset="0"/>
              </a:rPr>
              <a:t>) y ¡¡¡¡enseñarlos!!!!</a:t>
            </a:r>
          </a:p>
          <a:p>
            <a:r>
              <a:rPr lang="es-AR" sz="4000" dirty="0">
                <a:latin typeface="Arial Black" panose="020B0A04020102020204" pitchFamily="34" charset="0"/>
              </a:rPr>
              <a:t>Y también los actitudinales (saber ser). </a:t>
            </a: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36</a:t>
            </a:fld>
            <a:endParaRPr lang="en-US" altLang="en-US"/>
          </a:p>
        </p:txBody>
      </p:sp>
    </p:spTree>
    <p:extLst>
      <p:ext uri="{BB962C8B-B14F-4D97-AF65-F5344CB8AC3E}">
        <p14:creationId xmlns:p14="http://schemas.microsoft.com/office/powerpoint/2010/main" val="42512807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2685894" y="316470"/>
            <a:ext cx="9104417" cy="1063625"/>
          </a:xfrm>
        </p:spPr>
        <p:txBody>
          <a:bodyPr/>
          <a:lstStyle/>
          <a:p>
            <a:r>
              <a:rPr lang="es-AR" sz="5400" dirty="0">
                <a:latin typeface="Arial Black" panose="020B0A04020102020204" pitchFamily="34" charset="0"/>
              </a:rPr>
              <a:t>Olvido del profesional que formamos</a:t>
            </a: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97844" y="1616312"/>
            <a:ext cx="11962923" cy="5079764"/>
          </a:xfrm>
          <a:solidFill>
            <a:schemeClr val="accent3"/>
          </a:solidFill>
        </p:spPr>
        <p:txBody>
          <a:bodyPr/>
          <a:lstStyle/>
          <a:p>
            <a:r>
              <a:rPr lang="es-AR" sz="3600" dirty="0">
                <a:solidFill>
                  <a:schemeClr val="tx1"/>
                </a:solidFill>
                <a:latin typeface="Arial Black" panose="020B0A04020102020204" pitchFamily="34" charset="0"/>
              </a:rPr>
              <a:t>¿Remedio? </a:t>
            </a:r>
            <a:endParaRPr lang="es-AR" sz="3600" i="1" dirty="0">
              <a:solidFill>
                <a:schemeClr val="tx1"/>
              </a:solidFill>
              <a:latin typeface="Arial Black" panose="020B0A04020102020204" pitchFamily="34" charset="0"/>
            </a:endParaRPr>
          </a:p>
          <a:p>
            <a:r>
              <a:rPr lang="es-AR" sz="3600" dirty="0">
                <a:latin typeface="Arial Black" panose="020B0A04020102020204" pitchFamily="34" charset="0"/>
              </a:rPr>
              <a:t>No perder de vista, desde primer año, las competencias (capacidades) profesionales que van a contribuir directa o indirectamente a las actividades reservadas al título y a sus alcances. Preguntarse, en las asignaturas desde primer año, ¿a qué competencias profesionales apunta mi materia?</a:t>
            </a:r>
          </a:p>
          <a:p>
            <a:r>
              <a:rPr lang="es-AR" sz="3600" dirty="0">
                <a:latin typeface="Arial Black" panose="020B0A04020102020204" pitchFamily="34" charset="0"/>
              </a:rPr>
              <a:t>Es un derecho de los estudiantes saberlo…</a:t>
            </a: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37</a:t>
            </a:fld>
            <a:endParaRPr lang="en-US" altLang="en-US"/>
          </a:p>
        </p:txBody>
      </p:sp>
    </p:spTree>
    <p:extLst>
      <p:ext uri="{BB962C8B-B14F-4D97-AF65-F5344CB8AC3E}">
        <p14:creationId xmlns:p14="http://schemas.microsoft.com/office/powerpoint/2010/main" val="32743784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idx="4294967295"/>
          </p:nvPr>
        </p:nvSpPr>
        <p:spPr>
          <a:xfrm>
            <a:off x="3614738" y="549275"/>
            <a:ext cx="8229600" cy="1143000"/>
          </a:xfrm>
        </p:spPr>
        <p:txBody>
          <a:bodyPr/>
          <a:lstStyle/>
          <a:p>
            <a:pPr eaLnBrk="1" hangingPunct="1"/>
            <a:r>
              <a:rPr lang="pt-BR" sz="4000" dirty="0" err="1">
                <a:latin typeface="Arial Black" pitchFamily="34" charset="0"/>
                <a:cs typeface="Times New Roman" pitchFamily="18" charset="0"/>
              </a:rPr>
              <a:t>Competencias</a:t>
            </a:r>
            <a:endParaRPr lang="es-AR" sz="4000" dirty="0">
              <a:latin typeface="Arial Black" pitchFamily="34" charset="0"/>
            </a:endParaRPr>
          </a:p>
        </p:txBody>
      </p:sp>
      <p:pic>
        <p:nvPicPr>
          <p:cNvPr id="76802" name="Picture 4"/>
          <p:cNvPicPr>
            <a:picLocks noGrp="1" noChangeAspect="1" noChangeArrowheads="1"/>
          </p:cNvPicPr>
          <p:nvPr>
            <p:ph idx="4294967295"/>
          </p:nvPr>
        </p:nvPicPr>
        <p:blipFill>
          <a:blip r:embed="rId2"/>
          <a:srcRect/>
          <a:stretch>
            <a:fillRect/>
          </a:stretch>
        </p:blipFill>
        <p:spPr>
          <a:xfrm>
            <a:off x="3614738" y="2026444"/>
            <a:ext cx="1519238" cy="1568450"/>
          </a:xfrm>
        </p:spPr>
      </p:pic>
      <p:pic>
        <p:nvPicPr>
          <p:cNvPr id="76803" name="Picture 5"/>
          <p:cNvPicPr>
            <a:picLocks noChangeAspect="1" noChangeArrowheads="1"/>
          </p:cNvPicPr>
          <p:nvPr/>
        </p:nvPicPr>
        <p:blipFill>
          <a:blip r:embed="rId3"/>
          <a:srcRect/>
          <a:stretch>
            <a:fillRect/>
          </a:stretch>
        </p:blipFill>
        <p:spPr bwMode="auto">
          <a:xfrm>
            <a:off x="5799230" y="1993106"/>
            <a:ext cx="1450975" cy="1585912"/>
          </a:xfrm>
          <a:prstGeom prst="rect">
            <a:avLst/>
          </a:prstGeom>
          <a:noFill/>
          <a:ln w="9525">
            <a:noFill/>
            <a:miter lim="800000"/>
            <a:headEnd/>
            <a:tailEnd/>
          </a:ln>
        </p:spPr>
      </p:pic>
      <p:pic>
        <p:nvPicPr>
          <p:cNvPr id="76804" name="Picture 6"/>
          <p:cNvPicPr>
            <a:picLocks noChangeAspect="1" noChangeArrowheads="1"/>
          </p:cNvPicPr>
          <p:nvPr/>
        </p:nvPicPr>
        <p:blipFill>
          <a:blip r:embed="rId4"/>
          <a:srcRect/>
          <a:stretch>
            <a:fillRect/>
          </a:stretch>
        </p:blipFill>
        <p:spPr bwMode="auto">
          <a:xfrm>
            <a:off x="3309939" y="3929063"/>
            <a:ext cx="1285875" cy="1808162"/>
          </a:xfrm>
          <a:prstGeom prst="rect">
            <a:avLst/>
          </a:prstGeom>
          <a:noFill/>
          <a:ln w="9525">
            <a:noFill/>
            <a:miter lim="800000"/>
            <a:headEnd/>
            <a:tailEnd/>
          </a:ln>
        </p:spPr>
      </p:pic>
      <p:sp>
        <p:nvSpPr>
          <p:cNvPr id="76805" name="TextBox 6"/>
          <p:cNvSpPr txBox="1">
            <a:spLocks noChangeArrowheads="1"/>
          </p:cNvSpPr>
          <p:nvPr/>
        </p:nvSpPr>
        <p:spPr bwMode="auto">
          <a:xfrm>
            <a:off x="4881564" y="4071938"/>
            <a:ext cx="5500687" cy="1739900"/>
          </a:xfrm>
          <a:prstGeom prst="rect">
            <a:avLst/>
          </a:prstGeom>
          <a:solidFill>
            <a:srgbClr val="FFD7C5"/>
          </a:solidFill>
          <a:ln w="9525">
            <a:noFill/>
            <a:miter lim="800000"/>
            <a:headEnd/>
            <a:tailEnd/>
          </a:ln>
        </p:spPr>
        <p:txBody>
          <a:bodyPr>
            <a:spAutoFit/>
          </a:bodyPr>
          <a:lstStyle/>
          <a:p>
            <a:pPr algn="ctr" fontAlgn="base">
              <a:spcBef>
                <a:spcPct val="0"/>
              </a:spcBef>
              <a:spcAft>
                <a:spcPct val="0"/>
              </a:spcAft>
            </a:pPr>
            <a:r>
              <a:rPr lang="en-US" sz="3600" b="1" i="1" dirty="0">
                <a:solidFill>
                  <a:srgbClr val="000000"/>
                </a:solidFill>
                <a:latin typeface="Arial" charset="0"/>
                <a:cs typeface="Arial" charset="0"/>
              </a:rPr>
              <a:t>Pas de deux</a:t>
            </a:r>
            <a:r>
              <a:rPr lang="en-US" sz="3600" b="1" dirty="0">
                <a:solidFill>
                  <a:srgbClr val="000000"/>
                </a:solidFill>
                <a:latin typeface="Arial" charset="0"/>
                <a:cs typeface="Arial" charset="0"/>
              </a:rPr>
              <a:t>, </a:t>
            </a:r>
          </a:p>
          <a:p>
            <a:pPr algn="ctr" fontAlgn="base">
              <a:spcBef>
                <a:spcPct val="0"/>
              </a:spcBef>
              <a:spcAft>
                <a:spcPct val="0"/>
              </a:spcAft>
            </a:pPr>
            <a:r>
              <a:rPr lang="en-US" sz="3600" b="1" dirty="0">
                <a:solidFill>
                  <a:srgbClr val="000000"/>
                </a:solidFill>
                <a:latin typeface="Arial" charset="0"/>
                <a:cs typeface="Arial" charset="0"/>
              </a:rPr>
              <a:t>tango, </a:t>
            </a:r>
          </a:p>
          <a:p>
            <a:pPr algn="ctr" fontAlgn="base">
              <a:spcBef>
                <a:spcPct val="0"/>
              </a:spcBef>
              <a:spcAft>
                <a:spcPct val="0"/>
              </a:spcAft>
            </a:pPr>
            <a:r>
              <a:rPr lang="en-US" sz="3600" b="1" dirty="0" err="1">
                <a:solidFill>
                  <a:srgbClr val="000000"/>
                </a:solidFill>
                <a:latin typeface="Arial" charset="0"/>
                <a:cs typeface="Arial" charset="0"/>
              </a:rPr>
              <a:t>forró</a:t>
            </a:r>
            <a:r>
              <a:rPr lang="en-US" sz="3600" b="1" dirty="0">
                <a:solidFill>
                  <a:srgbClr val="000000"/>
                </a:solidFill>
                <a:latin typeface="Arial" charset="0"/>
                <a:cs typeface="Arial" charset="0"/>
              </a:rPr>
              <a:t>.</a:t>
            </a:r>
            <a:endParaRPr lang="es-AR" sz="3600" b="1" dirty="0">
              <a:solidFill>
                <a:srgbClr val="000000"/>
              </a:solidFill>
              <a:latin typeface="Arial" charset="0"/>
              <a:cs typeface="Arial" charset="0"/>
            </a:endParaRPr>
          </a:p>
        </p:txBody>
      </p:sp>
    </p:spTree>
    <p:extLst>
      <p:ext uri="{BB962C8B-B14F-4D97-AF65-F5344CB8AC3E}">
        <p14:creationId xmlns:p14="http://schemas.microsoft.com/office/powerpoint/2010/main" val="363721108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Oval 4" descr="Rombos opacos"/>
          <p:cNvSpPr>
            <a:spLocks noChangeArrowheads="1"/>
          </p:cNvSpPr>
          <p:nvPr/>
        </p:nvSpPr>
        <p:spPr bwMode="auto">
          <a:xfrm>
            <a:off x="3841512" y="3008314"/>
            <a:ext cx="2808288" cy="2447925"/>
          </a:xfrm>
          <a:prstGeom prst="ellipse">
            <a:avLst/>
          </a:prstGeom>
          <a:pattFill prst="solidDmnd">
            <a:fgClr>
              <a:srgbClr val="99CCFF"/>
            </a:fgClr>
            <a:bgClr>
              <a:srgbClr val="FFFFFF"/>
            </a:bgClr>
          </a:pattFill>
          <a:ln w="9525" algn="ctr">
            <a:noFill/>
            <a:round/>
            <a:headEnd/>
            <a:tailEnd/>
          </a:ln>
        </p:spPr>
        <p:txBody>
          <a:bodyPr wrap="none" anchor="ctr"/>
          <a:lstStyle/>
          <a:p>
            <a:pPr algn="ctr" fontAlgn="base">
              <a:spcBef>
                <a:spcPct val="0"/>
              </a:spcBef>
              <a:spcAft>
                <a:spcPct val="0"/>
              </a:spcAft>
            </a:pPr>
            <a:r>
              <a:rPr lang="es-AR" b="1" dirty="0">
                <a:solidFill>
                  <a:srgbClr val="000000"/>
                </a:solidFill>
                <a:latin typeface="Arial Black" pitchFamily="34" charset="0"/>
                <a:cs typeface="Times New Roman" pitchFamily="18" charset="0"/>
              </a:rPr>
              <a:t>Mundo académico</a:t>
            </a:r>
          </a:p>
        </p:txBody>
      </p:sp>
      <p:sp>
        <p:nvSpPr>
          <p:cNvPr id="77826" name="Oval 5"/>
          <p:cNvSpPr>
            <a:spLocks noChangeArrowheads="1"/>
          </p:cNvSpPr>
          <p:nvPr/>
        </p:nvSpPr>
        <p:spPr bwMode="auto">
          <a:xfrm>
            <a:off x="6400007" y="3008313"/>
            <a:ext cx="2808287" cy="2376488"/>
          </a:xfrm>
          <a:prstGeom prst="ellipse">
            <a:avLst/>
          </a:prstGeom>
          <a:solidFill>
            <a:srgbClr val="5BB4BB">
              <a:alpha val="47842"/>
            </a:srgbClr>
          </a:solidFill>
          <a:ln w="9525" algn="ctr">
            <a:noFill/>
            <a:round/>
            <a:headEnd/>
            <a:tailEnd/>
          </a:ln>
        </p:spPr>
        <p:txBody>
          <a:bodyPr wrap="none" anchor="ctr"/>
          <a:lstStyle/>
          <a:p>
            <a:pPr algn="ctr" fontAlgn="base">
              <a:spcBef>
                <a:spcPct val="0"/>
              </a:spcBef>
              <a:spcAft>
                <a:spcPct val="0"/>
              </a:spcAft>
            </a:pPr>
            <a:r>
              <a:rPr lang="es-AR" b="1" dirty="0">
                <a:solidFill>
                  <a:srgbClr val="000099"/>
                </a:solidFill>
                <a:latin typeface="Arial Black" pitchFamily="34" charset="0"/>
                <a:cs typeface="Times New Roman" pitchFamily="18" charset="0"/>
              </a:rPr>
              <a:t>Mundo laboral</a:t>
            </a:r>
          </a:p>
        </p:txBody>
      </p:sp>
      <p:sp>
        <p:nvSpPr>
          <p:cNvPr id="22533" name="AutoShape 7"/>
          <p:cNvSpPr>
            <a:spLocks noChangeArrowheads="1"/>
          </p:cNvSpPr>
          <p:nvPr/>
        </p:nvSpPr>
        <p:spPr bwMode="auto">
          <a:xfrm>
            <a:off x="6238876" y="2071688"/>
            <a:ext cx="720725" cy="1873250"/>
          </a:xfrm>
          <a:prstGeom prst="downArrow">
            <a:avLst>
              <a:gd name="adj1" fmla="val 50000"/>
              <a:gd name="adj2" fmla="val 64978"/>
            </a:avLst>
          </a:prstGeom>
          <a:solidFill>
            <a:schemeClr val="accent6">
              <a:lumMod val="75000"/>
            </a:schemeClr>
          </a:solidFill>
          <a:ln w="9525" algn="ctr">
            <a:noFill/>
            <a:miter lim="800000"/>
            <a:headEnd/>
            <a:tailEnd/>
          </a:ln>
        </p:spPr>
        <p:txBody>
          <a:bodyPr wrap="none" anchor="ctr"/>
          <a:lstStyle/>
          <a:p>
            <a:pPr algn="ctr" fontAlgn="base">
              <a:spcBef>
                <a:spcPct val="0"/>
              </a:spcBef>
              <a:spcAft>
                <a:spcPct val="0"/>
              </a:spcAft>
              <a:defRPr/>
            </a:pPr>
            <a:endParaRPr lang="es-AR">
              <a:solidFill>
                <a:srgbClr val="000000"/>
              </a:solidFill>
              <a:latin typeface="Mistral" pitchFamily="66" charset="0"/>
              <a:cs typeface="Arial" charset="0"/>
            </a:endParaRPr>
          </a:p>
        </p:txBody>
      </p:sp>
      <p:sp>
        <p:nvSpPr>
          <p:cNvPr id="77828" name="Rectangle 6"/>
          <p:cNvSpPr>
            <a:spLocks noChangeArrowheads="1"/>
          </p:cNvSpPr>
          <p:nvPr/>
        </p:nvSpPr>
        <p:spPr bwMode="auto">
          <a:xfrm>
            <a:off x="4300715" y="228600"/>
            <a:ext cx="4198585" cy="1631216"/>
          </a:xfrm>
          <a:prstGeom prst="rect">
            <a:avLst/>
          </a:prstGeom>
          <a:noFill/>
          <a:ln w="9525">
            <a:noFill/>
            <a:miter lim="800000"/>
            <a:headEnd/>
            <a:tailEnd/>
          </a:ln>
        </p:spPr>
        <p:txBody>
          <a:bodyPr wrap="none">
            <a:spAutoFit/>
          </a:bodyPr>
          <a:lstStyle/>
          <a:p>
            <a:pPr algn="ctr" fontAlgn="base">
              <a:spcBef>
                <a:spcPct val="0"/>
              </a:spcBef>
              <a:spcAft>
                <a:spcPct val="0"/>
              </a:spcAft>
            </a:pPr>
            <a:r>
              <a:rPr lang="es-MX" sz="4000" b="1" dirty="0">
                <a:solidFill>
                  <a:srgbClr val="FFFFFF"/>
                </a:solidFill>
                <a:latin typeface="Arial Black" pitchFamily="34" charset="0"/>
                <a:cs typeface="Arial" charset="0"/>
              </a:rPr>
              <a:t>Competencias</a:t>
            </a:r>
          </a:p>
          <a:p>
            <a:pPr algn="ctr" fontAlgn="base">
              <a:spcBef>
                <a:spcPct val="0"/>
              </a:spcBef>
              <a:spcAft>
                <a:spcPct val="0"/>
              </a:spcAft>
            </a:pPr>
            <a:endParaRPr lang="es-MX" sz="4000" b="1" dirty="0">
              <a:solidFill>
                <a:srgbClr val="1F497D"/>
              </a:solidFill>
              <a:latin typeface="Arial" charset="0"/>
              <a:cs typeface="Arial" charset="0"/>
            </a:endParaRPr>
          </a:p>
          <a:p>
            <a:pPr algn="ctr" fontAlgn="base">
              <a:spcBef>
                <a:spcPct val="0"/>
              </a:spcBef>
              <a:spcAft>
                <a:spcPct val="0"/>
              </a:spcAft>
            </a:pPr>
            <a:r>
              <a:rPr lang="es-MX" b="1" dirty="0">
                <a:solidFill>
                  <a:srgbClr val="FF0066"/>
                </a:solidFill>
                <a:latin typeface="Arial" charset="0"/>
                <a:cs typeface="Arial" charset="0"/>
              </a:rPr>
              <a:t>   </a:t>
            </a:r>
            <a:r>
              <a:rPr lang="es-MX" sz="2000" b="1" dirty="0">
                <a:solidFill>
                  <a:srgbClr val="000000"/>
                </a:solidFill>
                <a:latin typeface="Arial Black" pitchFamily="34" charset="0"/>
                <a:cs typeface="Arial" charset="0"/>
              </a:rPr>
              <a:t>interfaz</a:t>
            </a:r>
            <a:endParaRPr lang="es-ES" sz="2000" b="1" dirty="0">
              <a:solidFill>
                <a:srgbClr val="000000"/>
              </a:solidFill>
              <a:latin typeface="Arial Black" pitchFamily="34" charset="0"/>
              <a:cs typeface="Arial" charset="0"/>
            </a:endParaRPr>
          </a:p>
        </p:txBody>
      </p:sp>
    </p:spTree>
    <p:extLst>
      <p:ext uri="{BB962C8B-B14F-4D97-AF65-F5344CB8AC3E}">
        <p14:creationId xmlns:p14="http://schemas.microsoft.com/office/powerpoint/2010/main" val="1470189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985C952A-4293-815A-B9A8-496B758ED365}"/>
              </a:ext>
            </a:extLst>
          </p:cNvPr>
          <p:cNvSpPr/>
          <p:nvPr/>
        </p:nvSpPr>
        <p:spPr>
          <a:xfrm rot="5400000">
            <a:off x="2560320" y="931025"/>
            <a:ext cx="2926080" cy="2560320"/>
          </a:xfrm>
          <a:prstGeom prst="chevron">
            <a:avLst/>
          </a:prstGeom>
          <a:pattFill prst="pct3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Chevron 5">
            <a:extLst>
              <a:ext uri="{FF2B5EF4-FFF2-40B4-BE49-F238E27FC236}">
                <a16:creationId xmlns:a16="http://schemas.microsoft.com/office/drawing/2014/main" id="{DD4CFEEA-D252-03C0-88DD-91876645540D}"/>
              </a:ext>
            </a:extLst>
          </p:cNvPr>
          <p:cNvSpPr/>
          <p:nvPr/>
        </p:nvSpPr>
        <p:spPr>
          <a:xfrm rot="5400000">
            <a:off x="2560320" y="3366655"/>
            <a:ext cx="2926080" cy="2560320"/>
          </a:xfrm>
          <a:prstGeom prst="chevron">
            <a:avLst/>
          </a:prstGeom>
          <a:pattFill prst="pct3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B0791-5CB0-7322-DD7A-4CC36D086C3B}"/>
              </a:ext>
            </a:extLst>
          </p:cNvPr>
          <p:cNvSpPr txBox="1"/>
          <p:nvPr/>
        </p:nvSpPr>
        <p:spPr>
          <a:xfrm>
            <a:off x="3208150" y="2211185"/>
            <a:ext cx="2076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PRIMERA ETAPA</a:t>
            </a:r>
          </a:p>
        </p:txBody>
      </p:sp>
      <p:sp>
        <p:nvSpPr>
          <p:cNvPr id="10" name="TextBox 9">
            <a:extLst>
              <a:ext uri="{FF2B5EF4-FFF2-40B4-BE49-F238E27FC236}">
                <a16:creationId xmlns:a16="http://schemas.microsoft.com/office/drawing/2014/main" id="{85D3904E-7C51-6454-F1B3-E16B5F80DB91}"/>
              </a:ext>
            </a:extLst>
          </p:cNvPr>
          <p:cNvSpPr txBox="1"/>
          <p:nvPr/>
        </p:nvSpPr>
        <p:spPr>
          <a:xfrm>
            <a:off x="3226748" y="4646814"/>
            <a:ext cx="2076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SEGUNDA ETAPA</a:t>
            </a:r>
          </a:p>
        </p:txBody>
      </p:sp>
      <p:sp>
        <p:nvSpPr>
          <p:cNvPr id="12" name="TextBox 11">
            <a:extLst>
              <a:ext uri="{FF2B5EF4-FFF2-40B4-BE49-F238E27FC236}">
                <a16:creationId xmlns:a16="http://schemas.microsoft.com/office/drawing/2014/main" id="{A295574C-17FD-D635-44CD-E3E29AA4140A}"/>
              </a:ext>
            </a:extLst>
          </p:cNvPr>
          <p:cNvSpPr txBox="1"/>
          <p:nvPr/>
        </p:nvSpPr>
        <p:spPr>
          <a:xfrm>
            <a:off x="5674237" y="596459"/>
            <a:ext cx="6098582" cy="61555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presencial inaugural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Trabajo en pequeños grupos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Reunión con referentes (virtual)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presencial de avance y resultados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parciales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Trabajo en pequeños grupos (con rotación)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virtual de avance y resultados parciales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presencial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Trabajo en pequeños grupos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virtual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Trabajo en pequeños grupos (con rotación)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presencial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Trabajo en pequeños grupos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Jornada final presencial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s-ES" dirty="0">
                <a:solidFill>
                  <a:prstClr val="black"/>
                </a:solidFill>
                <a:latin typeface="Calibri" panose="020F0502020204030204"/>
              </a:rPr>
              <a:t>PMR: Punto de Monitoreo con Referentes (</a:t>
            </a:r>
            <a:r>
              <a:rPr lang="es-ES" dirty="0" err="1">
                <a:solidFill>
                  <a:prstClr val="black"/>
                </a:solidFill>
                <a:latin typeface="Calibri" panose="020F0502020204030204"/>
              </a:rPr>
              <a:t>Debriefing</a:t>
            </a:r>
            <a:r>
              <a:rPr lang="es-ES">
                <a:solidFill>
                  <a:prstClr val="black"/>
                </a:solidFill>
                <a:latin typeface="Calibri" panose="020F0502020204030204"/>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7521AA0-9290-51D5-6641-47D0A2115717}"/>
              </a:ext>
            </a:extLst>
          </p:cNvPr>
          <p:cNvSpPr/>
          <p:nvPr/>
        </p:nvSpPr>
        <p:spPr>
          <a:xfrm rot="10800000" flipV="1">
            <a:off x="10742181" y="1776310"/>
            <a:ext cx="1030638" cy="66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PMR</a:t>
            </a:r>
          </a:p>
        </p:txBody>
      </p:sp>
      <p:sp>
        <p:nvSpPr>
          <p:cNvPr id="24" name="Oval 23">
            <a:extLst>
              <a:ext uri="{FF2B5EF4-FFF2-40B4-BE49-F238E27FC236}">
                <a16:creationId xmlns:a16="http://schemas.microsoft.com/office/drawing/2014/main" id="{D9371898-DD95-BCA0-FC2F-8FFCE5DF6D49}"/>
              </a:ext>
            </a:extLst>
          </p:cNvPr>
          <p:cNvSpPr/>
          <p:nvPr/>
        </p:nvSpPr>
        <p:spPr>
          <a:xfrm rot="10800000" flipV="1">
            <a:off x="10744972" y="3013103"/>
            <a:ext cx="1030638" cy="66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PMR</a:t>
            </a:r>
          </a:p>
        </p:txBody>
      </p:sp>
      <p:sp>
        <p:nvSpPr>
          <p:cNvPr id="25" name="Oval 24">
            <a:extLst>
              <a:ext uri="{FF2B5EF4-FFF2-40B4-BE49-F238E27FC236}">
                <a16:creationId xmlns:a16="http://schemas.microsoft.com/office/drawing/2014/main" id="{0B9D8384-661F-418D-6A28-48D5A172AA13}"/>
              </a:ext>
            </a:extLst>
          </p:cNvPr>
          <p:cNvSpPr/>
          <p:nvPr/>
        </p:nvSpPr>
        <p:spPr>
          <a:xfrm rot="10800000" flipV="1">
            <a:off x="10744972" y="3716836"/>
            <a:ext cx="1030638" cy="66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PMR</a:t>
            </a:r>
          </a:p>
        </p:txBody>
      </p:sp>
      <p:sp>
        <p:nvSpPr>
          <p:cNvPr id="26" name="Oval 25">
            <a:extLst>
              <a:ext uri="{FF2B5EF4-FFF2-40B4-BE49-F238E27FC236}">
                <a16:creationId xmlns:a16="http://schemas.microsoft.com/office/drawing/2014/main" id="{BB7C417E-AD3D-E03A-FA02-2754C5F30CDB}"/>
              </a:ext>
            </a:extLst>
          </p:cNvPr>
          <p:cNvSpPr/>
          <p:nvPr/>
        </p:nvSpPr>
        <p:spPr>
          <a:xfrm rot="10800000" flipV="1">
            <a:off x="10772867" y="4420568"/>
            <a:ext cx="1030638" cy="66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PMR</a:t>
            </a:r>
          </a:p>
        </p:txBody>
      </p:sp>
    </p:spTree>
    <p:extLst>
      <p:ext uri="{BB962C8B-B14F-4D97-AF65-F5344CB8AC3E}">
        <p14:creationId xmlns:p14="http://schemas.microsoft.com/office/powerpoint/2010/main" val="2685920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noChangeArrowheads="1"/>
          </p:cNvSpPr>
          <p:nvPr>
            <p:ph idx="4294967295"/>
          </p:nvPr>
        </p:nvSpPr>
        <p:spPr>
          <a:xfrm>
            <a:off x="1992313" y="1628776"/>
            <a:ext cx="8229600" cy="4525963"/>
          </a:xfrm>
        </p:spPr>
        <p:txBody>
          <a:bodyPr/>
          <a:lstStyle/>
          <a:p>
            <a:pPr>
              <a:buFontTx/>
              <a:buNone/>
            </a:pPr>
            <a:r>
              <a:rPr lang="es-ES" sz="3600" dirty="0">
                <a:latin typeface="Arial Black" pitchFamily="34" charset="0"/>
              </a:rPr>
              <a:t> </a:t>
            </a:r>
            <a:r>
              <a:rPr lang="es-ES" sz="3600" b="0" dirty="0">
                <a:solidFill>
                  <a:schemeClr val="tx1"/>
                </a:solidFill>
                <a:latin typeface="Arial Black" pitchFamily="34" charset="0"/>
              </a:rPr>
              <a:t>La competencia es una combinación integrada de conocimientos, habilidades, actitudes y destrezas conducentes a un desempeño adecuado y oportuno</a:t>
            </a:r>
            <a:r>
              <a:rPr lang="es-AR" sz="3600" b="0" dirty="0">
                <a:solidFill>
                  <a:schemeClr val="tx1"/>
                </a:solidFill>
                <a:latin typeface="Arial Black" pitchFamily="34" charset="0"/>
              </a:rPr>
              <a:t>,</a:t>
            </a:r>
            <a:r>
              <a:rPr lang="es-ES" sz="3600" b="0" dirty="0">
                <a:solidFill>
                  <a:schemeClr val="tx1"/>
                </a:solidFill>
                <a:latin typeface="Arial Black" pitchFamily="34" charset="0"/>
              </a:rPr>
              <a:t> situado en diversos contextos.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2584451" y="1597026"/>
            <a:ext cx="7777163" cy="5262979"/>
          </a:xfrm>
          <a:prstGeom prst="rect">
            <a:avLst/>
          </a:prstGeom>
          <a:solidFill>
            <a:schemeClr val="bg2"/>
          </a:solidFill>
          <a:ln w="9525">
            <a:noFill/>
            <a:miter lim="800000"/>
            <a:headEnd/>
            <a:tailEnd/>
          </a:ln>
        </p:spPr>
        <p:txBody>
          <a:bodyPr>
            <a:spAutoFit/>
          </a:bodyPr>
          <a:lstStyle/>
          <a:p>
            <a:pPr fontAlgn="base">
              <a:spcBef>
                <a:spcPct val="0"/>
              </a:spcBef>
              <a:spcAft>
                <a:spcPct val="0"/>
              </a:spcAft>
            </a:pPr>
            <a:r>
              <a:rPr lang="fr-CA" sz="2800" b="1" dirty="0" err="1">
                <a:solidFill>
                  <a:srgbClr val="000000"/>
                </a:solidFill>
                <a:latin typeface="Arial" charset="0"/>
                <a:cs typeface="Arial" charset="0"/>
              </a:rPr>
              <a:t>Definiría</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una</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competencia</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como</a:t>
            </a:r>
            <a:r>
              <a:rPr lang="fr-CA" sz="2800" b="1" dirty="0">
                <a:solidFill>
                  <a:srgbClr val="000000"/>
                </a:solidFill>
                <a:latin typeface="Arial" charset="0"/>
                <a:cs typeface="Arial" charset="0"/>
              </a:rPr>
              <a:t> la </a:t>
            </a:r>
            <a:r>
              <a:rPr lang="fr-CA" sz="2800" b="1" dirty="0" err="1">
                <a:solidFill>
                  <a:srgbClr val="000000"/>
                </a:solidFill>
                <a:latin typeface="Arial" charset="0"/>
                <a:cs typeface="Arial" charset="0"/>
              </a:rPr>
              <a:t>capacidad</a:t>
            </a:r>
            <a:r>
              <a:rPr lang="fr-CA" sz="2800" b="1" dirty="0">
                <a:solidFill>
                  <a:srgbClr val="000000"/>
                </a:solidFill>
                <a:latin typeface="Arial" charset="0"/>
                <a:cs typeface="Arial" charset="0"/>
              </a:rPr>
              <a:t> de </a:t>
            </a:r>
            <a:r>
              <a:rPr lang="fr-CA" sz="2800" b="1" dirty="0" err="1">
                <a:solidFill>
                  <a:srgbClr val="000000"/>
                </a:solidFill>
                <a:latin typeface="Arial" charset="0"/>
                <a:cs typeface="Arial" charset="0"/>
              </a:rPr>
              <a:t>obrar</a:t>
            </a:r>
            <a:r>
              <a:rPr lang="fr-CA" sz="2800" b="1" dirty="0">
                <a:solidFill>
                  <a:srgbClr val="000000"/>
                </a:solidFill>
                <a:latin typeface="Arial" charset="0"/>
                <a:cs typeface="Arial" charset="0"/>
              </a:rPr>
              <a:t> con </a:t>
            </a:r>
            <a:r>
              <a:rPr lang="fr-CA" sz="2800" b="1" dirty="0" err="1">
                <a:solidFill>
                  <a:srgbClr val="000000"/>
                </a:solidFill>
                <a:latin typeface="Arial" charset="0"/>
                <a:cs typeface="Arial" charset="0"/>
              </a:rPr>
              <a:t>eficiencia</a:t>
            </a:r>
            <a:r>
              <a:rPr lang="fr-CA" sz="2800" b="1" dirty="0">
                <a:solidFill>
                  <a:srgbClr val="000000"/>
                </a:solidFill>
                <a:latin typeface="Arial" charset="0"/>
                <a:cs typeface="Arial" charset="0"/>
              </a:rPr>
              <a:t> en un </a:t>
            </a:r>
            <a:r>
              <a:rPr lang="fr-CA" sz="2800" b="1" dirty="0" err="1">
                <a:solidFill>
                  <a:srgbClr val="000000"/>
                </a:solidFill>
                <a:latin typeface="Arial" charset="0"/>
                <a:cs typeface="Arial" charset="0"/>
              </a:rPr>
              <a:t>tipo</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definido</a:t>
            </a:r>
            <a:r>
              <a:rPr lang="fr-CA" sz="2800" b="1" dirty="0">
                <a:solidFill>
                  <a:srgbClr val="000000"/>
                </a:solidFill>
                <a:latin typeface="Arial" charset="0"/>
                <a:cs typeface="Arial" charset="0"/>
              </a:rPr>
              <a:t> de </a:t>
            </a:r>
            <a:r>
              <a:rPr lang="fr-CA" sz="2800" b="1" dirty="0" err="1">
                <a:solidFill>
                  <a:srgbClr val="FF0066"/>
                </a:solidFill>
                <a:latin typeface="Arial" charset="0"/>
                <a:cs typeface="Arial" charset="0"/>
              </a:rPr>
              <a:t>situación</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Esta</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capacidad</a:t>
            </a:r>
            <a:r>
              <a:rPr lang="fr-CA" sz="2800" b="1" dirty="0">
                <a:solidFill>
                  <a:srgbClr val="000000"/>
                </a:solidFill>
                <a:latin typeface="Arial" charset="0"/>
                <a:cs typeface="Arial" charset="0"/>
              </a:rPr>
              <a:t> se </a:t>
            </a:r>
            <a:r>
              <a:rPr lang="fr-CA" sz="2800" b="1" dirty="0" err="1">
                <a:solidFill>
                  <a:srgbClr val="000000"/>
                </a:solidFill>
                <a:latin typeface="Arial" charset="0"/>
                <a:cs typeface="Arial" charset="0"/>
              </a:rPr>
              <a:t>apoya</a:t>
            </a:r>
            <a:r>
              <a:rPr lang="fr-CA" sz="2800" b="1" dirty="0">
                <a:solidFill>
                  <a:srgbClr val="000000"/>
                </a:solidFill>
                <a:latin typeface="Arial" charset="0"/>
                <a:cs typeface="Arial" charset="0"/>
              </a:rPr>
              <a:t> en los </a:t>
            </a:r>
            <a:r>
              <a:rPr lang="fr-CA" sz="2800" b="1" dirty="0" err="1">
                <a:solidFill>
                  <a:srgbClr val="000000"/>
                </a:solidFill>
                <a:latin typeface="Arial" charset="0"/>
                <a:cs typeface="Arial" charset="0"/>
              </a:rPr>
              <a:t>conocimientos</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pero</a:t>
            </a:r>
            <a:r>
              <a:rPr lang="fr-CA" sz="2800" b="1" dirty="0">
                <a:solidFill>
                  <a:srgbClr val="000000"/>
                </a:solidFill>
                <a:latin typeface="Arial" charset="0"/>
                <a:cs typeface="Arial" charset="0"/>
              </a:rPr>
              <a:t> no se </a:t>
            </a:r>
            <a:r>
              <a:rPr lang="fr-CA" sz="2800" b="1" dirty="0" err="1">
                <a:solidFill>
                  <a:srgbClr val="000000"/>
                </a:solidFill>
                <a:latin typeface="Arial" charset="0"/>
                <a:cs typeface="Arial" charset="0"/>
              </a:rPr>
              <a:t>reduce</a:t>
            </a:r>
            <a:r>
              <a:rPr lang="fr-CA" sz="2800" b="1" dirty="0">
                <a:solidFill>
                  <a:srgbClr val="000000"/>
                </a:solidFill>
                <a:latin typeface="Arial" charset="0"/>
                <a:cs typeface="Arial" charset="0"/>
              </a:rPr>
              <a:t> a </a:t>
            </a:r>
            <a:r>
              <a:rPr lang="fr-CA" sz="2800" b="1" dirty="0" err="1">
                <a:solidFill>
                  <a:srgbClr val="000000"/>
                </a:solidFill>
                <a:latin typeface="Arial" charset="0"/>
                <a:cs typeface="Arial" charset="0"/>
              </a:rPr>
              <a:t>ellos</a:t>
            </a:r>
            <a:r>
              <a:rPr lang="fr-CA" sz="2800" b="1" dirty="0">
                <a:solidFill>
                  <a:srgbClr val="000000"/>
                </a:solidFill>
                <a:latin typeface="Arial" charset="0"/>
                <a:cs typeface="Arial" charset="0"/>
              </a:rPr>
              <a:t>. </a:t>
            </a:r>
          </a:p>
          <a:p>
            <a:pPr fontAlgn="base">
              <a:spcBef>
                <a:spcPct val="0"/>
              </a:spcBef>
              <a:spcAft>
                <a:spcPct val="0"/>
              </a:spcAft>
            </a:pPr>
            <a:r>
              <a:rPr lang="fr-CA" sz="2800" b="1" dirty="0">
                <a:solidFill>
                  <a:srgbClr val="000000"/>
                </a:solidFill>
                <a:latin typeface="Arial" charset="0"/>
                <a:cs typeface="Arial" charset="0"/>
              </a:rPr>
              <a:t>Las </a:t>
            </a:r>
            <a:r>
              <a:rPr lang="fr-CA" sz="2800" b="1" dirty="0" err="1">
                <a:solidFill>
                  <a:srgbClr val="000000"/>
                </a:solidFill>
                <a:latin typeface="Arial" charset="0"/>
                <a:cs typeface="Arial" charset="0"/>
              </a:rPr>
              <a:t>competencias</a:t>
            </a:r>
            <a:r>
              <a:rPr lang="fr-CA" sz="2800" b="1" dirty="0">
                <a:solidFill>
                  <a:srgbClr val="000000"/>
                </a:solidFill>
                <a:latin typeface="Arial" charset="0"/>
                <a:cs typeface="Arial" charset="0"/>
              </a:rPr>
              <a:t> (...) no son en </a:t>
            </a:r>
            <a:r>
              <a:rPr lang="fr-CA" sz="2800" b="1" dirty="0" err="1">
                <a:solidFill>
                  <a:srgbClr val="000000"/>
                </a:solidFill>
                <a:latin typeface="Arial" charset="0"/>
                <a:cs typeface="Arial" charset="0"/>
              </a:rPr>
              <a:t>sí</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conocimientos</a:t>
            </a:r>
            <a:r>
              <a:rPr lang="fr-CA" sz="2800" b="1" dirty="0">
                <a:solidFill>
                  <a:srgbClr val="000000"/>
                </a:solidFill>
                <a:latin typeface="Arial" charset="0"/>
                <a:cs typeface="Arial" charset="0"/>
              </a:rPr>
              <a:t>.</a:t>
            </a:r>
          </a:p>
          <a:p>
            <a:pPr fontAlgn="base">
              <a:spcBef>
                <a:spcPct val="0"/>
              </a:spcBef>
              <a:spcAft>
                <a:spcPct val="0"/>
              </a:spcAft>
            </a:pPr>
            <a:endParaRPr lang="fr-CA" sz="2800" b="1" dirty="0">
              <a:solidFill>
                <a:srgbClr val="000000"/>
              </a:solidFill>
              <a:latin typeface="Arial" charset="0"/>
              <a:cs typeface="Arial" charset="0"/>
            </a:endParaRPr>
          </a:p>
          <a:p>
            <a:pPr fontAlgn="base">
              <a:spcBef>
                <a:spcPct val="0"/>
              </a:spcBef>
              <a:spcAft>
                <a:spcPct val="0"/>
              </a:spcAft>
            </a:pPr>
            <a:endParaRPr lang="fr-CA" sz="2800" b="1" dirty="0">
              <a:solidFill>
                <a:srgbClr val="000000"/>
              </a:solidFill>
              <a:latin typeface="Arial" charset="0"/>
              <a:cs typeface="Arial" charset="0"/>
            </a:endParaRPr>
          </a:p>
          <a:p>
            <a:pPr fontAlgn="base">
              <a:spcBef>
                <a:spcPct val="0"/>
              </a:spcBef>
              <a:spcAft>
                <a:spcPct val="0"/>
              </a:spcAft>
            </a:pPr>
            <a:r>
              <a:rPr lang="fr-CA" sz="2800" b="1" dirty="0" err="1">
                <a:solidFill>
                  <a:srgbClr val="000000"/>
                </a:solidFill>
                <a:latin typeface="Arial" charset="0"/>
                <a:cs typeface="Arial" charset="0"/>
              </a:rPr>
              <a:t>Utilizan</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integran</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movilizan</a:t>
            </a:r>
            <a:r>
              <a:rPr lang="fr-CA" sz="2800" b="1" dirty="0">
                <a:solidFill>
                  <a:srgbClr val="000000"/>
                </a:solidFill>
                <a:latin typeface="Arial" charset="0"/>
                <a:cs typeface="Arial" charset="0"/>
              </a:rPr>
              <a:t> los </a:t>
            </a:r>
            <a:r>
              <a:rPr lang="fr-CA" sz="2800" b="1" dirty="0" err="1">
                <a:solidFill>
                  <a:srgbClr val="000000"/>
                </a:solidFill>
                <a:latin typeface="Arial" charset="0"/>
                <a:cs typeface="Arial" charset="0"/>
              </a:rPr>
              <a:t>distintos</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tipos</a:t>
            </a:r>
            <a:r>
              <a:rPr lang="fr-CA" sz="2800" b="1" dirty="0">
                <a:solidFill>
                  <a:srgbClr val="000000"/>
                </a:solidFill>
                <a:latin typeface="Arial" charset="0"/>
                <a:cs typeface="Arial" charset="0"/>
              </a:rPr>
              <a:t> de </a:t>
            </a:r>
            <a:r>
              <a:rPr lang="fr-CA" sz="2800" b="1" dirty="0" err="1">
                <a:solidFill>
                  <a:srgbClr val="000000"/>
                </a:solidFill>
                <a:latin typeface="Arial" charset="0"/>
                <a:cs typeface="Arial" charset="0"/>
              </a:rPr>
              <a:t>conocimientos</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cognoscitivos</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procedimentales</a:t>
            </a:r>
            <a:r>
              <a:rPr lang="fr-CA" sz="2800" b="1" dirty="0">
                <a:solidFill>
                  <a:srgbClr val="000000"/>
                </a:solidFill>
                <a:latin typeface="Arial" charset="0"/>
                <a:cs typeface="Arial" charset="0"/>
              </a:rPr>
              <a:t>, </a:t>
            </a:r>
            <a:r>
              <a:rPr lang="fr-CA" sz="2800" b="1" dirty="0" err="1">
                <a:solidFill>
                  <a:srgbClr val="000000"/>
                </a:solidFill>
                <a:latin typeface="Arial" charset="0"/>
                <a:cs typeface="Arial" charset="0"/>
              </a:rPr>
              <a:t>actitudinales</a:t>
            </a:r>
            <a:r>
              <a:rPr lang="fr-CA" sz="2800" b="1" dirty="0">
                <a:solidFill>
                  <a:srgbClr val="000000"/>
                </a:solidFill>
                <a:latin typeface="Arial" charset="0"/>
                <a:cs typeface="Arial" charset="0"/>
              </a:rPr>
              <a:t>.</a:t>
            </a:r>
          </a:p>
        </p:txBody>
      </p:sp>
      <p:sp>
        <p:nvSpPr>
          <p:cNvPr id="79874" name="Text Box 3"/>
          <p:cNvSpPr txBox="1">
            <a:spLocks noChangeArrowheads="1"/>
          </p:cNvSpPr>
          <p:nvPr/>
        </p:nvSpPr>
        <p:spPr bwMode="auto">
          <a:xfrm>
            <a:off x="2819400" y="729308"/>
            <a:ext cx="6337300" cy="584775"/>
          </a:xfrm>
          <a:prstGeom prst="rect">
            <a:avLst/>
          </a:prstGeom>
          <a:noFill/>
          <a:ln w="9525">
            <a:noFill/>
            <a:miter lim="800000"/>
            <a:headEnd/>
            <a:tailEnd/>
          </a:ln>
        </p:spPr>
        <p:txBody>
          <a:bodyPr>
            <a:spAutoFit/>
          </a:bodyPr>
          <a:lstStyle/>
          <a:p>
            <a:pPr fontAlgn="base">
              <a:spcBef>
                <a:spcPct val="50000"/>
              </a:spcBef>
              <a:spcAft>
                <a:spcPct val="0"/>
              </a:spcAft>
            </a:pPr>
            <a:r>
              <a:rPr lang="fr-CA" sz="3200" b="1" dirty="0">
                <a:solidFill>
                  <a:srgbClr val="FFFFFF"/>
                </a:solidFill>
                <a:latin typeface="Arial Black" pitchFamily="34" charset="0"/>
                <a:cs typeface="Arial" charset="0"/>
              </a:rPr>
              <a:t>Philippe Perrenoud</a:t>
            </a:r>
          </a:p>
        </p:txBody>
      </p:sp>
      <p:pic>
        <p:nvPicPr>
          <p:cNvPr id="4098" name="Picture 2" descr="Resultado de imagen para philippe perren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602" y="3311610"/>
            <a:ext cx="1452011" cy="199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93951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5"/>
          <p:cNvSpPr txBox="1">
            <a:spLocks noGrp="1"/>
          </p:cNvSpPr>
          <p:nvPr/>
        </p:nvSpPr>
        <p:spPr bwMode="auto">
          <a:xfrm>
            <a:off x="10006013" y="6330951"/>
            <a:ext cx="563562" cy="365125"/>
          </a:xfrm>
          <a:prstGeom prst="rect">
            <a:avLst/>
          </a:prstGeom>
          <a:noFill/>
          <a:ln w="9525">
            <a:noFill/>
            <a:miter lim="800000"/>
            <a:headEnd/>
            <a:tailEnd/>
          </a:ln>
        </p:spPr>
        <p:txBody>
          <a:bodyPr anchor="ctr"/>
          <a:lstStyle/>
          <a:p>
            <a:pPr algn="r" fontAlgn="base">
              <a:spcBef>
                <a:spcPct val="0"/>
              </a:spcBef>
              <a:spcAft>
                <a:spcPct val="0"/>
              </a:spcAft>
            </a:pPr>
            <a:fld id="{6E014F6C-7C6C-45E0-85CB-01A7D92D7913}" type="slidenum">
              <a:rPr lang="en-US" altLang="en-US" sz="1200">
                <a:solidFill>
                  <a:srgbClr val="FFFFFF"/>
                </a:solidFill>
                <a:latin typeface="Arial" charset="0"/>
                <a:cs typeface="Arial" charset="0"/>
              </a:rPr>
              <a:pPr algn="r" fontAlgn="base">
                <a:spcBef>
                  <a:spcPct val="0"/>
                </a:spcBef>
                <a:spcAft>
                  <a:spcPct val="0"/>
                </a:spcAft>
              </a:pPr>
              <a:t>42</a:t>
            </a:fld>
            <a:endParaRPr lang="en-US" altLang="en-US" sz="1200">
              <a:solidFill>
                <a:srgbClr val="FFFFFF"/>
              </a:solidFill>
              <a:latin typeface="Arial" charset="0"/>
              <a:cs typeface="Arial" charset="0"/>
            </a:endParaRPr>
          </a:p>
        </p:txBody>
      </p:sp>
      <p:sp>
        <p:nvSpPr>
          <p:cNvPr id="36866" name="Slide Number Placeholder 5"/>
          <p:cNvSpPr txBox="1">
            <a:spLocks noGrp="1"/>
          </p:cNvSpPr>
          <p:nvPr/>
        </p:nvSpPr>
        <p:spPr bwMode="auto">
          <a:xfrm>
            <a:off x="10058401" y="6326189"/>
            <a:ext cx="563563" cy="365125"/>
          </a:xfrm>
          <a:prstGeom prst="rect">
            <a:avLst/>
          </a:prstGeom>
          <a:noFill/>
          <a:ln w="9525">
            <a:noFill/>
            <a:miter lim="800000"/>
            <a:headEnd/>
            <a:tailEnd/>
          </a:ln>
        </p:spPr>
        <p:txBody>
          <a:bodyPr anchor="ctr"/>
          <a:lstStyle/>
          <a:p>
            <a:pPr algn="r" fontAlgn="base">
              <a:spcBef>
                <a:spcPct val="0"/>
              </a:spcBef>
              <a:spcAft>
                <a:spcPct val="0"/>
              </a:spcAft>
            </a:pPr>
            <a:fld id="{04280931-2D8F-4B4F-8089-009EB89F7329}" type="slidenum">
              <a:rPr lang="en-US" altLang="en-US" sz="1200">
                <a:solidFill>
                  <a:srgbClr val="1F497D"/>
                </a:solidFill>
                <a:latin typeface="Arial" charset="0"/>
                <a:cs typeface="Arial" charset="0"/>
              </a:rPr>
              <a:pPr algn="r" fontAlgn="base">
                <a:spcBef>
                  <a:spcPct val="0"/>
                </a:spcBef>
                <a:spcAft>
                  <a:spcPct val="0"/>
                </a:spcAft>
              </a:pPr>
              <a:t>42</a:t>
            </a:fld>
            <a:endParaRPr lang="en-US" altLang="en-US" sz="1200">
              <a:solidFill>
                <a:srgbClr val="1F497D"/>
              </a:solidFill>
              <a:latin typeface="Arial" charset="0"/>
              <a:cs typeface="Arial" charset="0"/>
            </a:endParaRPr>
          </a:p>
        </p:txBody>
      </p:sp>
      <p:sp>
        <p:nvSpPr>
          <p:cNvPr id="36867" name="Rectangle 2"/>
          <p:cNvSpPr>
            <a:spLocks noGrp="1"/>
          </p:cNvSpPr>
          <p:nvPr>
            <p:ph type="title" idx="4294967295"/>
          </p:nvPr>
        </p:nvSpPr>
        <p:spPr>
          <a:xfrm>
            <a:off x="2000250" y="341314"/>
            <a:ext cx="8667750" cy="1063625"/>
          </a:xfrm>
          <a:prstGeom prst="rect">
            <a:avLst/>
          </a:prstGeom>
        </p:spPr>
        <p:txBody>
          <a:bodyPr/>
          <a:lstStyle/>
          <a:p>
            <a:pPr eaLnBrk="1" hangingPunct="1"/>
            <a:r>
              <a:rPr lang="en-US" altLang="en-US" sz="4400" dirty="0" err="1">
                <a:latin typeface="Arial Black" pitchFamily="34" charset="0"/>
              </a:rPr>
              <a:t>Competencias</a:t>
            </a:r>
            <a:endParaRPr lang="en-US" altLang="en-US" sz="4400" dirty="0">
              <a:latin typeface="Arial Black" pitchFamily="34" charset="0"/>
            </a:endParaRPr>
          </a:p>
        </p:txBody>
      </p:sp>
      <p:pic>
        <p:nvPicPr>
          <p:cNvPr id="15" name="Picture 2" descr="Resultado de imagen para competencias profesion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352" y="1726096"/>
            <a:ext cx="4704435" cy="397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37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6"/>
          <p:cNvSpPr txBox="1">
            <a:spLocks noChangeArrowheads="1"/>
          </p:cNvSpPr>
          <p:nvPr/>
        </p:nvSpPr>
        <p:spPr bwMode="auto">
          <a:xfrm>
            <a:off x="3124201" y="304801"/>
            <a:ext cx="7013575" cy="1190625"/>
          </a:xfrm>
          <a:prstGeom prst="rect">
            <a:avLst/>
          </a:prstGeom>
          <a:noFill/>
          <a:ln w="9525">
            <a:noFill/>
            <a:miter lim="800000"/>
            <a:headEnd/>
            <a:tailEnd/>
          </a:ln>
        </p:spPr>
        <p:txBody>
          <a:bodyPr>
            <a:spAutoFit/>
          </a:bodyPr>
          <a:lstStyle/>
          <a:p>
            <a:pPr fontAlgn="base">
              <a:spcBef>
                <a:spcPct val="50000"/>
              </a:spcBef>
              <a:spcAft>
                <a:spcPct val="0"/>
              </a:spcAft>
            </a:pPr>
            <a:r>
              <a:rPr lang="es-AR" sz="3600" b="1">
                <a:solidFill>
                  <a:srgbClr val="FFFFFF"/>
                </a:solidFill>
                <a:latin typeface="Arial Black" pitchFamily="34" charset="0"/>
                <a:cs typeface="Arial" charset="0"/>
              </a:rPr>
              <a:t>Ejemplo de competencia profesional</a:t>
            </a:r>
            <a:endParaRPr lang="es-ES" sz="3600" b="1">
              <a:solidFill>
                <a:srgbClr val="FFFFFF"/>
              </a:solidFill>
              <a:latin typeface="Arial Black" pitchFamily="34" charset="0"/>
              <a:cs typeface="Arial" charset="0"/>
            </a:endParaRPr>
          </a:p>
        </p:txBody>
      </p:sp>
      <p:sp>
        <p:nvSpPr>
          <p:cNvPr id="194563" name="Rectangle 7"/>
          <p:cNvSpPr>
            <a:spLocks noChangeArrowheads="1"/>
          </p:cNvSpPr>
          <p:nvPr/>
        </p:nvSpPr>
        <p:spPr bwMode="auto">
          <a:xfrm>
            <a:off x="3276600" y="2286001"/>
            <a:ext cx="6096000" cy="4340225"/>
          </a:xfrm>
          <a:prstGeom prst="rect">
            <a:avLst/>
          </a:prstGeom>
          <a:noFill/>
          <a:ln w="9525">
            <a:noFill/>
            <a:miter lim="800000"/>
            <a:headEnd/>
            <a:tailEnd/>
          </a:ln>
        </p:spPr>
        <p:txBody>
          <a:bodyPr>
            <a:spAutoFit/>
          </a:bodyPr>
          <a:lstStyle/>
          <a:p>
            <a:pPr fontAlgn="base">
              <a:spcBef>
                <a:spcPct val="50000"/>
              </a:spcBef>
              <a:spcAft>
                <a:spcPct val="0"/>
              </a:spcAft>
            </a:pPr>
            <a:r>
              <a:rPr lang="es-ES" sz="2400">
                <a:solidFill>
                  <a:srgbClr val="000000"/>
                </a:solidFill>
                <a:latin typeface="Arial Black" pitchFamily="34" charset="0"/>
                <a:cs typeface="Arial" charset="0"/>
              </a:rPr>
              <a:t>Saber curar </a:t>
            </a:r>
            <a:r>
              <a:rPr lang="es-AR" sz="2400">
                <a:solidFill>
                  <a:srgbClr val="000000"/>
                </a:solidFill>
                <a:latin typeface="Arial Black" pitchFamily="34" charset="0"/>
                <a:cs typeface="Arial" charset="0"/>
              </a:rPr>
              <a:t>un niño enfermo</a:t>
            </a:r>
            <a:r>
              <a:rPr lang="es-ES" sz="2400">
                <a:solidFill>
                  <a:srgbClr val="000000"/>
                </a:solidFill>
                <a:latin typeface="Arial Black" pitchFamily="34" charset="0"/>
                <a:cs typeface="Arial" charset="0"/>
              </a:rPr>
              <a:t> mo</a:t>
            </a:r>
            <a:r>
              <a:rPr lang="es-AR" sz="2400">
                <a:solidFill>
                  <a:srgbClr val="000000"/>
                </a:solidFill>
                <a:latin typeface="Arial Black" pitchFamily="34" charset="0"/>
                <a:cs typeface="Arial" charset="0"/>
              </a:rPr>
              <a:t>v</a:t>
            </a:r>
            <a:r>
              <a:rPr lang="es-ES" sz="2400">
                <a:solidFill>
                  <a:srgbClr val="000000"/>
                </a:solidFill>
                <a:latin typeface="Arial Black" pitchFamily="34" charset="0"/>
                <a:cs typeface="Arial" charset="0"/>
              </a:rPr>
              <a:t>iliza </a:t>
            </a:r>
            <a:r>
              <a:rPr lang="es-AR" sz="2400">
                <a:solidFill>
                  <a:srgbClr val="000000"/>
                </a:solidFill>
                <a:latin typeface="Arial Black" pitchFamily="34" charset="0"/>
                <a:cs typeface="Arial" charset="0"/>
              </a:rPr>
              <a:t>l</a:t>
            </a:r>
            <a:r>
              <a:rPr lang="es-ES" sz="2400">
                <a:solidFill>
                  <a:srgbClr val="000000"/>
                </a:solidFill>
                <a:latin typeface="Arial Black" pitchFamily="34" charset="0"/>
                <a:cs typeface="Arial" charset="0"/>
              </a:rPr>
              <a:t>as habilidades de observar </a:t>
            </a:r>
            <a:r>
              <a:rPr lang="es-AR" sz="2400">
                <a:solidFill>
                  <a:srgbClr val="000000"/>
                </a:solidFill>
                <a:latin typeface="Arial Black" pitchFamily="34" charset="0"/>
                <a:cs typeface="Arial" charset="0"/>
              </a:rPr>
              <a:t>signos</a:t>
            </a:r>
            <a:r>
              <a:rPr lang="es-ES" sz="2400">
                <a:solidFill>
                  <a:srgbClr val="000000"/>
                </a:solidFill>
                <a:latin typeface="Arial Black" pitchFamily="34" charset="0"/>
                <a:cs typeface="Arial" charset="0"/>
              </a:rPr>
              <a:t> fisiológicos, medir </a:t>
            </a:r>
            <a:r>
              <a:rPr lang="es-AR" sz="2400">
                <a:solidFill>
                  <a:srgbClr val="000000"/>
                </a:solidFill>
                <a:latin typeface="Arial Black" pitchFamily="34" charset="0"/>
                <a:cs typeface="Arial" charset="0"/>
              </a:rPr>
              <a:t>l</a:t>
            </a:r>
            <a:r>
              <a:rPr lang="es-ES" sz="2400">
                <a:solidFill>
                  <a:srgbClr val="000000"/>
                </a:solidFill>
                <a:latin typeface="Arial Black" pitchFamily="34" charset="0"/>
                <a:cs typeface="Arial" charset="0"/>
              </a:rPr>
              <a:t>a temperatura, administrar medicamento</a:t>
            </a:r>
            <a:r>
              <a:rPr lang="es-AR" sz="2400">
                <a:solidFill>
                  <a:srgbClr val="000000"/>
                </a:solidFill>
                <a:latin typeface="Arial Black" pitchFamily="34" charset="0"/>
                <a:cs typeface="Arial" charset="0"/>
              </a:rPr>
              <a:t>s</a:t>
            </a:r>
            <a:r>
              <a:rPr lang="es-ES" sz="2400">
                <a:solidFill>
                  <a:srgbClr val="000000"/>
                </a:solidFill>
                <a:latin typeface="Arial Black" pitchFamily="34" charset="0"/>
                <a:cs typeface="Arial" charset="0"/>
              </a:rPr>
              <a:t>; </a:t>
            </a:r>
            <a:r>
              <a:rPr lang="es-AR" sz="2400">
                <a:solidFill>
                  <a:srgbClr val="000000"/>
                </a:solidFill>
                <a:latin typeface="Arial Black" pitchFamily="34" charset="0"/>
                <a:cs typeface="Arial" charset="0"/>
              </a:rPr>
              <a:t>y</a:t>
            </a:r>
            <a:r>
              <a:rPr lang="es-ES" sz="2400">
                <a:solidFill>
                  <a:srgbClr val="000000"/>
                </a:solidFill>
                <a:latin typeface="Arial Black" pitchFamily="34" charset="0"/>
                <a:cs typeface="Arial" charset="0"/>
              </a:rPr>
              <a:t> </a:t>
            </a:r>
            <a:r>
              <a:rPr lang="es-AR" sz="2400">
                <a:solidFill>
                  <a:srgbClr val="000000"/>
                </a:solidFill>
                <a:latin typeface="Arial Black" pitchFamily="34" charset="0"/>
                <a:cs typeface="Arial" charset="0"/>
              </a:rPr>
              <a:t>l</a:t>
            </a:r>
            <a:r>
              <a:rPr lang="es-ES" sz="2400">
                <a:solidFill>
                  <a:srgbClr val="000000"/>
                </a:solidFill>
                <a:latin typeface="Arial Black" pitchFamily="34" charset="0"/>
                <a:cs typeface="Arial" charset="0"/>
              </a:rPr>
              <a:t>os s</a:t>
            </a:r>
            <a:r>
              <a:rPr lang="es-AR" sz="2400">
                <a:solidFill>
                  <a:srgbClr val="000000"/>
                </a:solidFill>
                <a:latin typeface="Arial Black" pitchFamily="34" charset="0"/>
                <a:cs typeface="Arial" charset="0"/>
              </a:rPr>
              <a:t>i</a:t>
            </a:r>
            <a:r>
              <a:rPr lang="es-ES" sz="2400">
                <a:solidFill>
                  <a:srgbClr val="000000"/>
                </a:solidFill>
                <a:latin typeface="Arial Black" pitchFamily="34" charset="0"/>
                <a:cs typeface="Arial" charset="0"/>
              </a:rPr>
              <a:t>gui</a:t>
            </a:r>
            <a:r>
              <a:rPr lang="es-AR" sz="2400">
                <a:solidFill>
                  <a:srgbClr val="000000"/>
                </a:solidFill>
                <a:latin typeface="Arial Black" pitchFamily="34" charset="0"/>
                <a:cs typeface="Arial" charset="0"/>
              </a:rPr>
              <a:t>e</a:t>
            </a:r>
            <a:r>
              <a:rPr lang="es-ES" sz="2400">
                <a:solidFill>
                  <a:srgbClr val="000000"/>
                </a:solidFill>
                <a:latin typeface="Arial Black" pitchFamily="34" charset="0"/>
                <a:cs typeface="Arial" charset="0"/>
              </a:rPr>
              <a:t>ntes conocimientos: identificar patologías </a:t>
            </a:r>
            <a:r>
              <a:rPr lang="es-AR" sz="2400">
                <a:solidFill>
                  <a:srgbClr val="000000"/>
                </a:solidFill>
                <a:latin typeface="Arial Black" pitchFamily="34" charset="0"/>
                <a:cs typeface="Arial" charset="0"/>
              </a:rPr>
              <a:t>y</a:t>
            </a:r>
            <a:r>
              <a:rPr lang="es-ES" sz="2400">
                <a:solidFill>
                  <a:srgbClr val="000000"/>
                </a:solidFill>
                <a:latin typeface="Arial Black" pitchFamily="34" charset="0"/>
                <a:cs typeface="Arial" charset="0"/>
              </a:rPr>
              <a:t> s</a:t>
            </a:r>
            <a:r>
              <a:rPr lang="es-AR" sz="2400">
                <a:solidFill>
                  <a:srgbClr val="000000"/>
                </a:solidFill>
                <a:latin typeface="Arial Black" pitchFamily="34" charset="0"/>
                <a:cs typeface="Arial" charset="0"/>
              </a:rPr>
              <a:t>í</a:t>
            </a:r>
            <a:r>
              <a:rPr lang="es-ES" sz="2400">
                <a:solidFill>
                  <a:srgbClr val="000000"/>
                </a:solidFill>
                <a:latin typeface="Arial Black" pitchFamily="34" charset="0"/>
                <a:cs typeface="Arial" charset="0"/>
              </a:rPr>
              <a:t>ntomas, primeros </a:t>
            </a:r>
            <a:r>
              <a:rPr lang="es-AR" sz="2400">
                <a:solidFill>
                  <a:srgbClr val="000000"/>
                </a:solidFill>
                <a:latin typeface="Arial Black" pitchFamily="34" charset="0"/>
                <a:cs typeface="Arial" charset="0"/>
              </a:rPr>
              <a:t>auxilios</a:t>
            </a:r>
            <a:r>
              <a:rPr lang="es-ES" sz="2400">
                <a:solidFill>
                  <a:srgbClr val="000000"/>
                </a:solidFill>
                <a:latin typeface="Arial Black" pitchFamily="34" charset="0"/>
                <a:cs typeface="Arial" charset="0"/>
              </a:rPr>
              <a:t>, terapias, ri</a:t>
            </a:r>
            <a:r>
              <a:rPr lang="es-AR" sz="2400">
                <a:solidFill>
                  <a:srgbClr val="000000"/>
                </a:solidFill>
                <a:latin typeface="Arial Black" pitchFamily="34" charset="0"/>
                <a:cs typeface="Arial" charset="0"/>
              </a:rPr>
              <a:t>e</a:t>
            </a:r>
            <a:r>
              <a:rPr lang="es-ES" sz="2400">
                <a:solidFill>
                  <a:srgbClr val="000000"/>
                </a:solidFill>
                <a:latin typeface="Arial Black" pitchFamily="34" charset="0"/>
                <a:cs typeface="Arial" charset="0"/>
              </a:rPr>
              <a:t>s</a:t>
            </a:r>
            <a:r>
              <a:rPr lang="es-AR" sz="2400">
                <a:solidFill>
                  <a:srgbClr val="000000"/>
                </a:solidFill>
                <a:latin typeface="Arial Black" pitchFamily="34" charset="0"/>
                <a:cs typeface="Arial" charset="0"/>
              </a:rPr>
              <a:t>g</a:t>
            </a:r>
            <a:r>
              <a:rPr lang="es-ES" sz="2400">
                <a:solidFill>
                  <a:srgbClr val="000000"/>
                </a:solidFill>
                <a:latin typeface="Arial Black" pitchFamily="34" charset="0"/>
                <a:cs typeface="Arial" charset="0"/>
              </a:rPr>
              <a:t>os, </a:t>
            </a:r>
            <a:r>
              <a:rPr lang="es-AR" sz="2400">
                <a:solidFill>
                  <a:srgbClr val="000000"/>
                </a:solidFill>
                <a:latin typeface="Arial Black" pitchFamily="34" charset="0"/>
                <a:cs typeface="Arial" charset="0"/>
              </a:rPr>
              <a:t>medicamentos</a:t>
            </a:r>
            <a:r>
              <a:rPr lang="es-ES" sz="2400">
                <a:solidFill>
                  <a:srgbClr val="000000"/>
                </a:solidFill>
                <a:latin typeface="Arial Black" pitchFamily="34" charset="0"/>
                <a:cs typeface="Arial" charset="0"/>
              </a:rPr>
              <a:t>, servi</a:t>
            </a:r>
            <a:r>
              <a:rPr lang="es-AR" sz="2400">
                <a:solidFill>
                  <a:srgbClr val="000000"/>
                </a:solidFill>
                <a:latin typeface="Arial Black" pitchFamily="34" charset="0"/>
                <a:cs typeface="Arial" charset="0"/>
              </a:rPr>
              <a:t>ci</a:t>
            </a:r>
            <a:r>
              <a:rPr lang="es-ES" sz="2400">
                <a:solidFill>
                  <a:srgbClr val="000000"/>
                </a:solidFill>
                <a:latin typeface="Arial Black" pitchFamily="34" charset="0"/>
                <a:cs typeface="Arial" charset="0"/>
              </a:rPr>
              <a:t>os médicos y farmac</a:t>
            </a:r>
            <a:r>
              <a:rPr lang="es-AR" sz="2400">
                <a:solidFill>
                  <a:srgbClr val="000000"/>
                </a:solidFill>
                <a:latin typeface="Arial Black" pitchFamily="34" charset="0"/>
                <a:cs typeface="Arial" charset="0"/>
              </a:rPr>
              <a:t>é</a:t>
            </a:r>
            <a:r>
              <a:rPr lang="es-ES" sz="2400">
                <a:solidFill>
                  <a:srgbClr val="000000"/>
                </a:solidFill>
                <a:latin typeface="Arial Black" pitchFamily="34" charset="0"/>
                <a:cs typeface="Arial" charset="0"/>
              </a:rPr>
              <a:t>uticos, entre otros. </a:t>
            </a:r>
          </a:p>
          <a:p>
            <a:pPr fontAlgn="base">
              <a:spcBef>
                <a:spcPct val="50000"/>
              </a:spcBef>
              <a:spcAft>
                <a:spcPct val="0"/>
              </a:spcAft>
            </a:pPr>
            <a:endParaRPr lang="es-ES" sz="2400">
              <a:solidFill>
                <a:srgbClr val="000000"/>
              </a:solidFill>
              <a:latin typeface="Arial Black" pitchFamily="34" charset="0"/>
              <a:cs typeface="Arial"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846659" y="654508"/>
            <a:ext cx="9104417" cy="1063625"/>
          </a:xfrm>
        </p:spPr>
        <p:txBody>
          <a:bodyPr/>
          <a:lstStyle/>
          <a:p>
            <a:r>
              <a:rPr lang="es-AR" sz="5400" dirty="0">
                <a:latin typeface="Arial Black" panose="020B0A04020102020204" pitchFamily="34" charset="0"/>
              </a:rPr>
              <a:t>Incertidumbre, fetichismo o fobia cosas…</a:t>
            </a: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949751" y="1627981"/>
            <a:ext cx="11455400" cy="3906838"/>
          </a:xfrm>
        </p:spPr>
        <p:txBody>
          <a:bodyPr/>
          <a:lstStyle/>
          <a:p>
            <a:endParaRPr lang="es-AR" sz="4400" dirty="0">
              <a:solidFill>
                <a:schemeClr val="tx1"/>
              </a:solidFill>
              <a:latin typeface="Arial Black" panose="020B0A04020102020204" pitchFamily="34" charset="0"/>
            </a:endParaRPr>
          </a:p>
          <a:p>
            <a:r>
              <a:rPr lang="es-AR" sz="4400" dirty="0">
                <a:solidFill>
                  <a:schemeClr val="tx1"/>
                </a:solidFill>
                <a:latin typeface="Arial Black" panose="020B0A04020102020204" pitchFamily="34" charset="0"/>
              </a:rPr>
              <a:t>¿Remedio?</a:t>
            </a:r>
            <a:endParaRPr lang="es-AR" sz="5400" dirty="0">
              <a:solidFill>
                <a:schemeClr val="tx1"/>
              </a:solidFill>
              <a:latin typeface="Arial Black" panose="020B0A04020102020204" pitchFamily="34" charset="0"/>
            </a:endParaRPr>
          </a:p>
          <a:p>
            <a:r>
              <a:rPr lang="es-AR" sz="5400" dirty="0">
                <a:solidFill>
                  <a:schemeClr val="tx1"/>
                </a:solidFill>
                <a:highlight>
                  <a:srgbClr val="FFFF00"/>
                </a:highlight>
                <a:latin typeface="Arial Black" panose="020B0A04020102020204" pitchFamily="34" charset="0"/>
              </a:rPr>
              <a:t>Enseñar a pensar</a:t>
            </a:r>
            <a:r>
              <a:rPr lang="es-AR" sz="5400" dirty="0">
                <a:solidFill>
                  <a:schemeClr val="tx1"/>
                </a:solidFill>
                <a:latin typeface="Arial Black" panose="020B0A04020102020204" pitchFamily="34" charset="0"/>
              </a:rPr>
              <a:t>. </a:t>
            </a:r>
          </a:p>
          <a:p>
            <a:r>
              <a:rPr lang="es-AR" sz="4400" dirty="0">
                <a:solidFill>
                  <a:schemeClr val="tx1"/>
                </a:solidFill>
                <a:latin typeface="Arial Black" panose="020B0A04020102020204" pitchFamily="34" charset="0"/>
              </a:rPr>
              <a:t>No a ser usuarios, solamente.</a:t>
            </a:r>
          </a:p>
          <a:p>
            <a:r>
              <a:rPr lang="es-AR" sz="4400" dirty="0">
                <a:solidFill>
                  <a:schemeClr val="tx1"/>
                </a:solidFill>
                <a:latin typeface="Arial Black" panose="020B0A04020102020204" pitchFamily="34" charset="0"/>
              </a:rPr>
              <a:t>Atreverse (las/los docentes) </a:t>
            </a:r>
          </a:p>
          <a:p>
            <a:r>
              <a:rPr lang="es-AR" sz="4400" dirty="0">
                <a:solidFill>
                  <a:schemeClr val="tx1"/>
                </a:solidFill>
                <a:latin typeface="Arial Black" panose="020B0A04020102020204" pitchFamily="34" charset="0"/>
              </a:rPr>
              <a:t>a pensar.</a:t>
            </a:r>
          </a:p>
          <a:p>
            <a:endParaRPr lang="es-AR" sz="4800"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44</a:t>
            </a:fld>
            <a:endParaRPr lang="en-US" altLang="en-US"/>
          </a:p>
        </p:txBody>
      </p:sp>
    </p:spTree>
    <p:extLst>
      <p:ext uri="{BB962C8B-B14F-4D97-AF65-F5344CB8AC3E}">
        <p14:creationId xmlns:p14="http://schemas.microsoft.com/office/powerpoint/2010/main" val="322349589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846659" y="654508"/>
            <a:ext cx="9104417" cy="1063625"/>
          </a:xfrm>
        </p:spPr>
        <p:txBody>
          <a:bodyPr/>
          <a:lstStyle/>
          <a:p>
            <a:r>
              <a:rPr lang="es-AR" sz="5400" dirty="0">
                <a:latin typeface="Arial Black" panose="020B0A04020102020204" pitchFamily="34" charset="0"/>
              </a:rPr>
              <a:t>Incertidumbre, fetichismo o fobia cosas…</a:t>
            </a: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736600" y="2607926"/>
            <a:ext cx="11455400" cy="3906838"/>
          </a:xfrm>
        </p:spPr>
        <p:txBody>
          <a:bodyPr/>
          <a:lstStyle/>
          <a:p>
            <a:endParaRPr lang="es-AR" sz="4400" dirty="0">
              <a:solidFill>
                <a:schemeClr val="tx1"/>
              </a:solidFill>
              <a:latin typeface="Arial Black" panose="020B0A04020102020204" pitchFamily="34" charset="0"/>
            </a:endParaRPr>
          </a:p>
          <a:p>
            <a:r>
              <a:rPr lang="es-AR" sz="4400" dirty="0">
                <a:solidFill>
                  <a:schemeClr val="tx1"/>
                </a:solidFill>
                <a:latin typeface="Arial Black" panose="020B0A04020102020204" pitchFamily="34" charset="0"/>
              </a:rPr>
              <a:t>¿Remedio?</a:t>
            </a:r>
            <a:endParaRPr lang="es-AR" sz="5400" dirty="0">
              <a:solidFill>
                <a:schemeClr val="tx1"/>
              </a:solidFill>
              <a:latin typeface="Arial Black" panose="020B0A04020102020204" pitchFamily="34" charset="0"/>
            </a:endParaRPr>
          </a:p>
          <a:p>
            <a:r>
              <a:rPr lang="es-AR" sz="5400" dirty="0">
                <a:solidFill>
                  <a:schemeClr val="tx1"/>
                </a:solidFill>
                <a:highlight>
                  <a:srgbClr val="FFFF00"/>
                </a:highlight>
                <a:latin typeface="Arial Black" panose="020B0A04020102020204" pitchFamily="34" charset="0"/>
              </a:rPr>
              <a:t>No mirar el futuro por el espejo retrovisor del auto.</a:t>
            </a:r>
            <a:endParaRPr lang="es-AR" sz="4400" dirty="0">
              <a:solidFill>
                <a:schemeClr val="tx1"/>
              </a:solidFill>
              <a:latin typeface="Arial Black" panose="020B0A04020102020204" pitchFamily="34" charset="0"/>
            </a:endParaRPr>
          </a:p>
          <a:p>
            <a:endParaRPr lang="es-AR" sz="4800"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45</a:t>
            </a:fld>
            <a:endParaRPr lang="en-US" altLang="en-US"/>
          </a:p>
        </p:txBody>
      </p:sp>
      <p:pic>
        <p:nvPicPr>
          <p:cNvPr id="2050" name="Picture 2" descr="A Rearview Mirror Look at Movies | McLuhan Galaxy">
            <a:extLst>
              <a:ext uri="{FF2B5EF4-FFF2-40B4-BE49-F238E27FC236}">
                <a16:creationId xmlns:a16="http://schemas.microsoft.com/office/drawing/2014/main" id="{66365758-3EB2-4C8B-9FC4-22B2C7A6A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702" y="0"/>
            <a:ext cx="4564298" cy="390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812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1D82-0AF2-4778-A590-457EE40617A0}"/>
              </a:ext>
            </a:extLst>
          </p:cNvPr>
          <p:cNvSpPr>
            <a:spLocks noGrp="1"/>
          </p:cNvSpPr>
          <p:nvPr>
            <p:ph type="title"/>
          </p:nvPr>
        </p:nvSpPr>
        <p:spPr>
          <a:xfrm>
            <a:off x="846659" y="654508"/>
            <a:ext cx="9104417" cy="1063625"/>
          </a:xfrm>
        </p:spPr>
        <p:txBody>
          <a:bodyPr/>
          <a:lstStyle/>
          <a:p>
            <a:r>
              <a:rPr lang="es-AR" sz="5400" dirty="0">
                <a:latin typeface="Arial Black" panose="020B0A04020102020204" pitchFamily="34" charset="0"/>
              </a:rPr>
              <a:t>Incertidumbre, fetichismo o fobia cosas…</a:t>
            </a:r>
          </a:p>
        </p:txBody>
      </p:sp>
      <p:sp>
        <p:nvSpPr>
          <p:cNvPr id="3" name="Content Placeholder 2">
            <a:extLst>
              <a:ext uri="{FF2B5EF4-FFF2-40B4-BE49-F238E27FC236}">
                <a16:creationId xmlns:a16="http://schemas.microsoft.com/office/drawing/2014/main" id="{F9D38A3F-AACC-4B81-B227-2451FB2EABAB}"/>
              </a:ext>
            </a:extLst>
          </p:cNvPr>
          <p:cNvSpPr>
            <a:spLocks noGrp="1"/>
          </p:cNvSpPr>
          <p:nvPr>
            <p:ph idx="1"/>
          </p:nvPr>
        </p:nvSpPr>
        <p:spPr>
          <a:xfrm>
            <a:off x="368300" y="1756233"/>
            <a:ext cx="11455400" cy="3906838"/>
          </a:xfrm>
        </p:spPr>
        <p:txBody>
          <a:bodyPr/>
          <a:lstStyle/>
          <a:p>
            <a:endParaRPr lang="es-AR" sz="4400" dirty="0">
              <a:solidFill>
                <a:schemeClr val="tx1"/>
              </a:solidFill>
              <a:latin typeface="Arial Black" panose="020B0A04020102020204" pitchFamily="34" charset="0"/>
            </a:endParaRPr>
          </a:p>
          <a:p>
            <a:r>
              <a:rPr lang="es-AR" sz="4400" dirty="0">
                <a:solidFill>
                  <a:schemeClr val="tx1"/>
                </a:solidFill>
                <a:latin typeface="Arial Black" panose="020B0A04020102020204" pitchFamily="34" charset="0"/>
              </a:rPr>
              <a:t>Todo aquel o aquella docente que puede ser reemplazado/a por </a:t>
            </a:r>
          </a:p>
          <a:p>
            <a:r>
              <a:rPr lang="es-AR" sz="4400" dirty="0" err="1">
                <a:solidFill>
                  <a:schemeClr val="tx1"/>
                </a:solidFill>
                <a:latin typeface="Arial Black" panose="020B0A04020102020204" pitchFamily="34" charset="0"/>
              </a:rPr>
              <a:t>GPTchat</a:t>
            </a:r>
            <a:r>
              <a:rPr lang="es-AR" sz="4400" dirty="0">
                <a:solidFill>
                  <a:schemeClr val="tx1"/>
                </a:solidFill>
                <a:latin typeface="Arial Black" panose="020B0A04020102020204" pitchFamily="34" charset="0"/>
              </a:rPr>
              <a:t>, debe ser reemplazado/a por </a:t>
            </a:r>
            <a:r>
              <a:rPr lang="es-AR" sz="4400" dirty="0" err="1">
                <a:solidFill>
                  <a:schemeClr val="tx1"/>
                </a:solidFill>
                <a:latin typeface="Arial Black" panose="020B0A04020102020204" pitchFamily="34" charset="0"/>
              </a:rPr>
              <a:t>GPTchat</a:t>
            </a:r>
            <a:r>
              <a:rPr lang="es-AR" sz="4400" dirty="0">
                <a:solidFill>
                  <a:schemeClr val="tx1"/>
                </a:solidFill>
                <a:latin typeface="Arial Black" panose="020B0A04020102020204" pitchFamily="34" charset="0"/>
              </a:rPr>
              <a:t>…</a:t>
            </a:r>
            <a:endParaRPr lang="es-AR" sz="4800"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522A7755-53D5-4CBF-ACAD-5FE9BC8760AD}"/>
              </a:ext>
            </a:extLst>
          </p:cNvPr>
          <p:cNvSpPr>
            <a:spLocks noGrp="1"/>
          </p:cNvSpPr>
          <p:nvPr>
            <p:ph type="sldNum" sz="quarter" idx="10"/>
          </p:nvPr>
        </p:nvSpPr>
        <p:spPr/>
        <p:txBody>
          <a:bodyPr/>
          <a:lstStyle/>
          <a:p>
            <a:pPr>
              <a:defRPr/>
            </a:pPr>
            <a:fld id="{5E652A81-9659-4E96-A9DF-9F7A7DAA7EA1}" type="slidenum">
              <a:rPr lang="en-US" altLang="en-US" smtClean="0"/>
              <a:pPr>
                <a:defRPr/>
              </a:pPr>
              <a:t>46</a:t>
            </a:fld>
            <a:endParaRPr lang="en-US" altLang="en-US"/>
          </a:p>
        </p:txBody>
      </p:sp>
    </p:spTree>
    <p:extLst>
      <p:ext uri="{BB962C8B-B14F-4D97-AF65-F5344CB8AC3E}">
        <p14:creationId xmlns:p14="http://schemas.microsoft.com/office/powerpoint/2010/main" val="342627815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4" name="Rectangle 103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5FF61-8F82-4A3C-912B-0F4F02898B08}"/>
              </a:ext>
            </a:extLst>
          </p:cNvPr>
          <p:cNvSpPr>
            <a:spLocks noGrp="1"/>
          </p:cNvSpPr>
          <p:nvPr>
            <p:ph type="title"/>
          </p:nvPr>
        </p:nvSpPr>
        <p:spPr>
          <a:xfrm>
            <a:off x="8830491" y="618681"/>
            <a:ext cx="3122023" cy="4794567"/>
          </a:xfrm>
        </p:spPr>
        <p:txBody>
          <a:bodyPr vert="horz" lIns="91440" tIns="45720" rIns="91440" bIns="45720" rtlCol="0" anchor="ctr">
            <a:normAutofit/>
          </a:bodyPr>
          <a:lstStyle/>
          <a:p>
            <a:pPr eaLnBrk="1" hangingPunct="1"/>
            <a:r>
              <a:rPr lang="en-US" sz="3600" dirty="0">
                <a:solidFill>
                  <a:srgbClr val="FFFFFF"/>
                </a:solidFill>
              </a:rPr>
              <a:t>¿ </a:t>
            </a:r>
            <a:r>
              <a:rPr lang="en-US" sz="3600" dirty="0" err="1">
                <a:solidFill>
                  <a:srgbClr val="FFFFFF"/>
                </a:solidFill>
              </a:rPr>
              <a:t>Qué</a:t>
            </a:r>
            <a:r>
              <a:rPr lang="en-US" sz="3600" dirty="0">
                <a:solidFill>
                  <a:srgbClr val="FFFFFF"/>
                </a:solidFill>
              </a:rPr>
              <a:t> se </a:t>
            </a:r>
            <a:r>
              <a:rPr lang="en-US" sz="3600" dirty="0" err="1">
                <a:solidFill>
                  <a:srgbClr val="FFFFFF"/>
                </a:solidFill>
              </a:rPr>
              <a:t>mira</a:t>
            </a:r>
            <a:r>
              <a:rPr lang="en-US" sz="3600" dirty="0">
                <a:solidFill>
                  <a:srgbClr val="FFFFFF"/>
                </a:solidFill>
              </a:rPr>
              <a:t> </a:t>
            </a:r>
            <a:r>
              <a:rPr lang="en-US" sz="3600" dirty="0" err="1">
                <a:solidFill>
                  <a:srgbClr val="FFFFFF"/>
                </a:solidFill>
              </a:rPr>
              <a:t>en</a:t>
            </a:r>
            <a:r>
              <a:rPr lang="en-US" sz="3600" dirty="0">
                <a:solidFill>
                  <a:srgbClr val="FFFFFF"/>
                </a:solidFill>
              </a:rPr>
              <a:t> un Plan de </a:t>
            </a:r>
            <a:r>
              <a:rPr lang="en-US" sz="3600" dirty="0" err="1">
                <a:solidFill>
                  <a:srgbClr val="FFFFFF"/>
                </a:solidFill>
              </a:rPr>
              <a:t>Estudios</a:t>
            </a:r>
            <a:r>
              <a:rPr lang="en-US" sz="3600" dirty="0">
                <a:solidFill>
                  <a:srgbClr val="FFFFFF"/>
                </a:solidFill>
              </a:rPr>
              <a:t> </a:t>
            </a:r>
            <a:r>
              <a:rPr lang="en-US" sz="3600" dirty="0" err="1">
                <a:solidFill>
                  <a:srgbClr val="FFFFFF"/>
                </a:solidFill>
              </a:rPr>
              <a:t>universitario</a:t>
            </a:r>
            <a:r>
              <a:rPr lang="en-US" sz="3600" dirty="0">
                <a:solidFill>
                  <a:srgbClr val="FFFFFF"/>
                </a:solidFill>
              </a:rPr>
              <a:t>?</a:t>
            </a:r>
          </a:p>
        </p:txBody>
      </p:sp>
      <p:sp>
        <p:nvSpPr>
          <p:cNvPr id="104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ext&#10;&#10;Description automatically generated">
            <a:extLst>
              <a:ext uri="{FF2B5EF4-FFF2-40B4-BE49-F238E27FC236}">
                <a16:creationId xmlns:a16="http://schemas.microsoft.com/office/drawing/2014/main" id="{41B80CA8-95BB-4C47-9679-CF921DEA9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810"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9843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1935934" y="2447488"/>
            <a:ext cx="84963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sz="32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¿Cómo se verifica si efectivamente se cumple con los estándares y su nivel de actualización/profundidad?</a:t>
            </a:r>
          </a:p>
        </p:txBody>
      </p:sp>
    </p:spTree>
    <p:extLst>
      <p:ext uri="{BB962C8B-B14F-4D97-AF65-F5344CB8AC3E}">
        <p14:creationId xmlns:p14="http://schemas.microsoft.com/office/powerpoint/2010/main" val="2056769728"/>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type="body" idx="1"/>
          </p:nvPr>
        </p:nvSpPr>
        <p:spPr>
          <a:xfrm>
            <a:off x="1390081" y="1209469"/>
            <a:ext cx="9256794" cy="4205287"/>
          </a:xfrm>
        </p:spPr>
        <p:txBody>
          <a:bodyPr/>
          <a:lstStyle/>
          <a:p>
            <a:pPr>
              <a:buFont typeface="Wingdings" pitchFamily="2" charset="2"/>
              <a:buNone/>
            </a:pPr>
            <a:r>
              <a:rPr lang="es-AR" sz="2400" u="sng" dirty="0">
                <a:latin typeface="Arial Black" pitchFamily="34" charset="0"/>
              </a:rPr>
              <a:t>Metodología</a:t>
            </a:r>
            <a:r>
              <a:rPr lang="es-AR" sz="2400" dirty="0">
                <a:latin typeface="Arial Black" pitchFamily="34" charset="0"/>
              </a:rPr>
              <a:t>: </a:t>
            </a:r>
            <a:r>
              <a:rPr lang="es-AR" sz="2400" dirty="0" err="1">
                <a:latin typeface="Arial Black" pitchFamily="34" charset="0"/>
              </a:rPr>
              <a:t>retroingeniería</a:t>
            </a:r>
            <a:r>
              <a:rPr lang="es-AR" sz="2400" dirty="0">
                <a:latin typeface="Arial Black" pitchFamily="34" charset="0"/>
              </a:rPr>
              <a:t> curricular (</a:t>
            </a:r>
            <a:r>
              <a:rPr lang="es-AR" sz="2400" i="1" dirty="0">
                <a:latin typeface="Arial Black" pitchFamily="34" charset="0"/>
              </a:rPr>
              <a:t>back </a:t>
            </a:r>
            <a:r>
              <a:rPr lang="es-AR" sz="2400" i="1" dirty="0" err="1">
                <a:latin typeface="Arial Black" pitchFamily="34" charset="0"/>
              </a:rPr>
              <a:t>engineering</a:t>
            </a:r>
            <a:r>
              <a:rPr lang="es-AR" sz="2400" dirty="0">
                <a:latin typeface="Arial Black" pitchFamily="34" charset="0"/>
              </a:rPr>
              <a:t>) (</a:t>
            </a:r>
            <a:r>
              <a:rPr lang="es-AR" sz="2400" dirty="0" err="1">
                <a:latin typeface="Arial Black" pitchFamily="34" charset="0"/>
              </a:rPr>
              <a:t>Plencovich</a:t>
            </a:r>
            <a:r>
              <a:rPr lang="es-AR" sz="2400" dirty="0">
                <a:latin typeface="Arial Black" pitchFamily="34" charset="0"/>
              </a:rPr>
              <a:t> &amp; Rodríguez, 2011).</a:t>
            </a:r>
          </a:p>
          <a:p>
            <a:r>
              <a:rPr lang="es-AR" sz="2400" dirty="0">
                <a:latin typeface="Arial Black" pitchFamily="34" charset="0"/>
              </a:rPr>
              <a:t>Reordenamiento de las competencias/capacidades/habilidades profesionales según áreas epistemológicas, en especial, aquellas actividades reservadas al título</a:t>
            </a:r>
          </a:p>
          <a:p>
            <a:r>
              <a:rPr lang="es-AR" sz="2400" dirty="0" err="1">
                <a:latin typeface="Arial Black" pitchFamily="34" charset="0"/>
              </a:rPr>
              <a:t>Retroingeniería</a:t>
            </a:r>
            <a:r>
              <a:rPr lang="es-AR" sz="2400" dirty="0">
                <a:latin typeface="Arial Black" pitchFamily="34" charset="0"/>
              </a:rPr>
              <a:t> curricular: desde las competencias profesionales hacia los contenidos curriculares básicos (</a:t>
            </a:r>
            <a:r>
              <a:rPr lang="es-AR" sz="2400" dirty="0" err="1">
                <a:latin typeface="Arial Black" pitchFamily="34" charset="0"/>
              </a:rPr>
              <a:t>ccb</a:t>
            </a:r>
            <a:r>
              <a:rPr lang="es-AR" sz="2400" dirty="0">
                <a:latin typeface="Arial Black" pitchFamily="34" charset="0"/>
              </a:rPr>
              <a:t>)</a:t>
            </a:r>
          </a:p>
          <a:p>
            <a:r>
              <a:rPr lang="es-AR" sz="2400" dirty="0">
                <a:latin typeface="Arial Black" pitchFamily="34" charset="0"/>
              </a:rPr>
              <a:t>Consistencia horizontal y vertical de los contenidos </a:t>
            </a:r>
            <a:endParaRPr lang="es-ES" sz="2400" dirty="0">
              <a:latin typeface="Arial Black" pitchFamily="34" charset="0"/>
            </a:endParaRPr>
          </a:p>
          <a:p>
            <a:endParaRPr lang="es-ES" sz="2400" dirty="0">
              <a:latin typeface="Arial Black" pitchFamily="34" charset="0"/>
            </a:endParaRPr>
          </a:p>
        </p:txBody>
      </p:sp>
      <p:sp>
        <p:nvSpPr>
          <p:cNvPr id="197636" name="Rectangle 4"/>
          <p:cNvSpPr>
            <a:spLocks noGrp="1" noChangeArrowheads="1"/>
          </p:cNvSpPr>
          <p:nvPr>
            <p:ph type="title"/>
          </p:nvPr>
        </p:nvSpPr>
        <p:spPr>
          <a:xfrm>
            <a:off x="1503901" y="0"/>
            <a:ext cx="8496300" cy="1090613"/>
          </a:xfrm>
          <a:noFill/>
          <a:ln/>
        </p:spPr>
        <p:txBody>
          <a:bodyPr/>
          <a:lstStyle/>
          <a:p>
            <a:r>
              <a:rPr lang="es-AR" sz="3200" dirty="0">
                <a:latin typeface="Arial Black" pitchFamily="34" charset="0"/>
              </a:rPr>
              <a:t>El proceso</a:t>
            </a:r>
            <a:r>
              <a:rPr lang="es-AR" dirty="0"/>
              <a:t> </a:t>
            </a:r>
            <a:endParaRPr lang="es-ES" dirty="0"/>
          </a:p>
        </p:txBody>
      </p:sp>
      <p:sp>
        <p:nvSpPr>
          <p:cNvPr id="197639" name="Text Box 8"/>
          <p:cNvSpPr txBox="1">
            <a:spLocks noChangeArrowheads="1"/>
          </p:cNvSpPr>
          <p:nvPr/>
        </p:nvSpPr>
        <p:spPr bwMode="auto">
          <a:xfrm>
            <a:off x="6330825" y="5602668"/>
            <a:ext cx="1521571" cy="120032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rPr>
              <a:t>Formación</a:t>
            </a:r>
          </a:p>
          <a:p>
            <a:pPr marL="0" marR="0" lvl="0" indent="0" algn="ctr" defTabSz="914400" rtl="0" eaLnBrk="1" fontAlgn="base" latinLnBrk="0" hangingPunct="1">
              <a:lnSpc>
                <a:spcPct val="100000"/>
              </a:lnSpc>
              <a:spcBef>
                <a:spcPct val="0"/>
              </a:spcBef>
              <a:spcAft>
                <a:spcPct val="0"/>
              </a:spcAft>
              <a:buClrTx/>
              <a:buSzTx/>
              <a:buFontTx/>
              <a:buNone/>
              <a:tabLst/>
              <a:defRPr/>
            </a:pPr>
            <a:r>
              <a:rPr lang="es-AR" sz="2400" dirty="0">
                <a:solidFill>
                  <a:srgbClr val="514843"/>
                </a:solidFill>
                <a:latin typeface="Garamond" pitchFamily="18" charset="0"/>
                <a:cs typeface="Arial" charset="0"/>
              </a:rPr>
              <a:t>profesional</a:t>
            </a:r>
            <a:endPar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400" b="0" i="0" u="none" strike="noStrike" kern="1200" cap="none" spc="0" normalizeH="0" baseline="0" noProof="0" dirty="0">
              <a:ln>
                <a:noFill/>
              </a:ln>
              <a:solidFill>
                <a:srgbClr val="514843"/>
              </a:solidFill>
              <a:effectLst/>
              <a:uLnTx/>
              <a:uFillTx/>
              <a:latin typeface="Garamond" pitchFamily="18" charset="0"/>
              <a:ea typeface="+mn-ea"/>
              <a:cs typeface="Arial" charset="0"/>
            </a:endParaRPr>
          </a:p>
        </p:txBody>
      </p:sp>
      <p:sp>
        <p:nvSpPr>
          <p:cNvPr id="197640" name="Text Box 9"/>
          <p:cNvSpPr txBox="1">
            <a:spLocks noChangeArrowheads="1"/>
          </p:cNvSpPr>
          <p:nvPr/>
        </p:nvSpPr>
        <p:spPr bwMode="auto">
          <a:xfrm>
            <a:off x="4231832" y="5805489"/>
            <a:ext cx="1569339" cy="830997"/>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rPr>
              <a:t>Formación </a:t>
            </a:r>
          </a:p>
          <a:p>
            <a:pPr marL="0" marR="0" lvl="0" indent="0" algn="ctr" defTabSz="914400" rtl="0" eaLnBrk="1" fontAlgn="base" latinLnBrk="0" hangingPunct="1">
              <a:lnSpc>
                <a:spcPct val="100000"/>
              </a:lnSpc>
              <a:spcBef>
                <a:spcPct val="0"/>
              </a:spcBef>
              <a:spcAft>
                <a:spcPct val="0"/>
              </a:spcAft>
              <a:buClrTx/>
              <a:buSzTx/>
              <a:buFontTx/>
              <a:buNone/>
              <a:tabLst/>
              <a:defRPr/>
            </a:pPr>
            <a:r>
              <a:rPr lang="es-AR" sz="2400" dirty="0">
                <a:solidFill>
                  <a:srgbClr val="514843"/>
                </a:solidFill>
                <a:latin typeface="Garamond" pitchFamily="18" charset="0"/>
                <a:cs typeface="Arial" charset="0"/>
              </a:rPr>
              <a:t>aplicada</a:t>
            </a:r>
            <a:endPar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endParaRPr>
          </a:p>
        </p:txBody>
      </p:sp>
      <p:sp>
        <p:nvSpPr>
          <p:cNvPr id="197641" name="Text Box 10"/>
          <p:cNvSpPr txBox="1">
            <a:spLocks noChangeArrowheads="1"/>
          </p:cNvSpPr>
          <p:nvPr/>
        </p:nvSpPr>
        <p:spPr bwMode="auto">
          <a:xfrm>
            <a:off x="2090250" y="5805489"/>
            <a:ext cx="1743520" cy="830997"/>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rPr>
              <a:t>Formación</a:t>
            </a:r>
          </a:p>
          <a:p>
            <a:pPr marL="0" marR="0" lvl="0" indent="0" algn="ctr" defTabSz="914400" rtl="0" eaLnBrk="1" fontAlgn="base" latinLnBrk="0" hangingPunct="1">
              <a:lnSpc>
                <a:spcPct val="100000"/>
              </a:lnSpc>
              <a:spcBef>
                <a:spcPct val="0"/>
              </a:spcBef>
              <a:spcAft>
                <a:spcPct val="0"/>
              </a:spcAft>
              <a:buClrTx/>
              <a:buSzTx/>
              <a:buFontTx/>
              <a:buNone/>
              <a:tabLst/>
              <a:defRPr/>
            </a:pPr>
            <a:r>
              <a:rPr lang="es-AR" sz="2400" dirty="0">
                <a:solidFill>
                  <a:srgbClr val="514843"/>
                </a:solidFill>
                <a:latin typeface="Garamond" pitchFamily="18" charset="0"/>
                <a:cs typeface="Arial" charset="0"/>
              </a:rPr>
              <a:t>básica</a:t>
            </a:r>
            <a:endParaRPr kumimoji="0" lang="es-ES" sz="2400" b="0" i="0" u="none" strike="noStrike" kern="1200" cap="none" spc="0" normalizeH="0" baseline="0" noProof="0" dirty="0">
              <a:ln>
                <a:noFill/>
              </a:ln>
              <a:solidFill>
                <a:srgbClr val="514843"/>
              </a:solidFill>
              <a:effectLst/>
              <a:uLnTx/>
              <a:uFillTx/>
              <a:latin typeface="Garamond" pitchFamily="18" charset="0"/>
              <a:ea typeface="+mn-ea"/>
              <a:cs typeface="Arial" charset="0"/>
            </a:endParaRPr>
          </a:p>
        </p:txBody>
      </p:sp>
      <p:sp>
        <p:nvSpPr>
          <p:cNvPr id="197643" name="Text Box 8"/>
          <p:cNvSpPr txBox="1">
            <a:spLocks noChangeArrowheads="1"/>
          </p:cNvSpPr>
          <p:nvPr/>
        </p:nvSpPr>
        <p:spPr bwMode="auto">
          <a:xfrm>
            <a:off x="8328026" y="5808664"/>
            <a:ext cx="1984375" cy="860425"/>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Garamond" pitchFamily="18" charset="0"/>
                <a:ea typeface="+mn-ea"/>
                <a:cs typeface="Arial" charset="0"/>
              </a:rPr>
              <a:t>COMPETENCIAS</a:t>
            </a:r>
            <a:endParaRPr kumimoji="0" lang="es-ES" sz="2400" b="0" i="0" u="none" strike="noStrike" kern="1200" cap="none" spc="0" normalizeH="0" baseline="0" noProof="0" dirty="0">
              <a:ln>
                <a:noFill/>
              </a:ln>
              <a:solidFill>
                <a:srgbClr val="514843"/>
              </a:solidFill>
              <a:effectLst/>
              <a:uLnTx/>
              <a:uFillTx/>
              <a:latin typeface="Garamond" pitchFamily="18" charset="0"/>
              <a:ea typeface="+mn-ea"/>
              <a:cs typeface="Arial" charset="0"/>
            </a:endParaRPr>
          </a:p>
        </p:txBody>
      </p:sp>
      <p:sp>
        <p:nvSpPr>
          <p:cNvPr id="197644" name="AutoShape 12"/>
          <p:cNvSpPr>
            <a:spLocks noChangeArrowheads="1"/>
          </p:cNvSpPr>
          <p:nvPr/>
        </p:nvSpPr>
        <p:spPr bwMode="auto">
          <a:xfrm rot="10800000">
            <a:off x="7464134" y="5226844"/>
            <a:ext cx="2087562" cy="576262"/>
          </a:xfrm>
          <a:prstGeom prst="curvedUpArrow">
            <a:avLst>
              <a:gd name="adj1" fmla="val 72452"/>
              <a:gd name="adj2" fmla="val 144904"/>
              <a:gd name="adj3" fmla="val 33333"/>
            </a:avLst>
          </a:prstGeom>
          <a:solidFill>
            <a:schemeClr val="accent2">
              <a:lumMod val="75000"/>
            </a:scheme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514843"/>
              </a:solidFill>
              <a:effectLst/>
              <a:uLnTx/>
              <a:uFillTx/>
              <a:latin typeface="Arial" charset="0"/>
              <a:ea typeface="+mn-ea"/>
              <a:cs typeface="Arial" charset="0"/>
            </a:endParaRPr>
          </a:p>
        </p:txBody>
      </p:sp>
      <p:sp>
        <p:nvSpPr>
          <p:cNvPr id="197645" name="AutoShape 13"/>
          <p:cNvSpPr>
            <a:spLocks noChangeArrowheads="1"/>
          </p:cNvSpPr>
          <p:nvPr/>
        </p:nvSpPr>
        <p:spPr bwMode="auto">
          <a:xfrm rot="10800000">
            <a:off x="4991593" y="5260181"/>
            <a:ext cx="2087563" cy="576262"/>
          </a:xfrm>
          <a:prstGeom prst="curvedUpArrow">
            <a:avLst>
              <a:gd name="adj1" fmla="val 72452"/>
              <a:gd name="adj2" fmla="val 144904"/>
              <a:gd name="adj3" fmla="val 33333"/>
            </a:avLst>
          </a:prstGeom>
          <a:solidFill>
            <a:schemeClr val="accent2">
              <a:lumMod val="75000"/>
            </a:scheme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514843"/>
              </a:solidFill>
              <a:effectLst/>
              <a:uLnTx/>
              <a:uFillTx/>
              <a:latin typeface="Arial" charset="0"/>
              <a:ea typeface="+mn-ea"/>
              <a:cs typeface="Arial" charset="0"/>
            </a:endParaRPr>
          </a:p>
        </p:txBody>
      </p:sp>
      <p:sp>
        <p:nvSpPr>
          <p:cNvPr id="197646" name="AutoShape 14"/>
          <p:cNvSpPr>
            <a:spLocks noChangeArrowheads="1"/>
          </p:cNvSpPr>
          <p:nvPr/>
        </p:nvSpPr>
        <p:spPr bwMode="auto">
          <a:xfrm rot="10800000">
            <a:off x="3184955" y="5367340"/>
            <a:ext cx="2087562" cy="576262"/>
          </a:xfrm>
          <a:prstGeom prst="curvedUpArrow">
            <a:avLst>
              <a:gd name="adj1" fmla="val 72452"/>
              <a:gd name="adj2" fmla="val 144904"/>
              <a:gd name="adj3" fmla="val 33333"/>
            </a:avLst>
          </a:prstGeom>
          <a:solidFill>
            <a:schemeClr val="accent2">
              <a:lumMod val="75000"/>
            </a:scheme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800" b="0" i="0" u="none" strike="noStrike" kern="1200" cap="none" spc="0" normalizeH="0" baseline="0" noProof="0">
              <a:ln>
                <a:noFill/>
              </a:ln>
              <a:solidFill>
                <a:srgbClr val="514843"/>
              </a:solidFill>
              <a:effectLst/>
              <a:uLnTx/>
              <a:uFillTx/>
              <a:latin typeface="Arial" charset="0"/>
              <a:ea typeface="+mn-ea"/>
              <a:cs typeface="Arial" charset="0"/>
            </a:endParaRPr>
          </a:p>
        </p:txBody>
      </p:sp>
    </p:spTree>
    <p:extLst>
      <p:ext uri="{BB962C8B-B14F-4D97-AF65-F5344CB8AC3E}">
        <p14:creationId xmlns:p14="http://schemas.microsoft.com/office/powerpoint/2010/main" val="299783892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15617" y="3216965"/>
            <a:ext cx="10986052" cy="1063487"/>
          </a:xfrm>
        </p:spPr>
        <p:txBody>
          <a:bodyPr>
            <a:normAutofit fontScale="90000"/>
          </a:bodyPr>
          <a:lstStyle/>
          <a:p>
            <a:r>
              <a:rPr lang="es-AR" dirty="0">
                <a:solidFill>
                  <a:srgbClr val="FF0000"/>
                </a:solidFill>
                <a:latin typeface="Arial Black" panose="020B0A04020102020204" pitchFamily="34" charset="0"/>
              </a:rPr>
              <a:t>Principios del trabajo participativo</a:t>
            </a:r>
            <a:br>
              <a:rPr lang="es-AR" dirty="0">
                <a:latin typeface="Arial Black" panose="020B0A04020102020204" pitchFamily="34" charset="0"/>
              </a:rPr>
            </a:br>
            <a:br>
              <a:rPr lang="es-AR" dirty="0">
                <a:latin typeface="Arial Black" panose="020B0A04020102020204" pitchFamily="34" charset="0"/>
              </a:rPr>
            </a:br>
            <a:r>
              <a:rPr lang="es-AR" sz="3600" dirty="0">
                <a:latin typeface="Arial Black" panose="020B0A04020102020204" pitchFamily="34" charset="0"/>
              </a:rPr>
              <a:t>Contar con la participación de los distintos actores. </a:t>
            </a:r>
            <a:br>
              <a:rPr lang="es-AR" sz="3600" dirty="0">
                <a:latin typeface="Arial Black" panose="020B0A04020102020204" pitchFamily="34" charset="0"/>
              </a:rPr>
            </a:br>
            <a:r>
              <a:rPr lang="es-AR" sz="3600" dirty="0">
                <a:latin typeface="Arial Black" panose="020B0A04020102020204" pitchFamily="34" charset="0"/>
              </a:rPr>
              <a:t>Tender al consenso (lo que no implica un pensamiento único).</a:t>
            </a:r>
            <a:br>
              <a:rPr lang="es-AR" sz="3600" dirty="0">
                <a:latin typeface="Arial Black" panose="020B0A04020102020204" pitchFamily="34" charset="0"/>
              </a:rPr>
            </a:br>
            <a:r>
              <a:rPr lang="es-AR" sz="3600" dirty="0">
                <a:latin typeface="Arial Black" panose="020B0A04020102020204" pitchFamily="34" charset="0"/>
              </a:rPr>
              <a:t>El diseño curricular supone negociaciones (tragedia de los comunes)</a:t>
            </a:r>
            <a:br>
              <a:rPr lang="es-AR" sz="3600" dirty="0">
                <a:latin typeface="Arial Black" panose="020B0A04020102020204" pitchFamily="34" charset="0"/>
              </a:rPr>
            </a:br>
            <a:r>
              <a:rPr lang="es-AR" sz="3600" dirty="0">
                <a:latin typeface="Arial Black" panose="020B0A04020102020204" pitchFamily="34" charset="0"/>
              </a:rPr>
              <a:t>El abordaje sistémico no implica, necesariamente, hacer todo a la vez.</a:t>
            </a:r>
            <a:br>
              <a:rPr lang="es-AR" sz="3600" dirty="0">
                <a:latin typeface="Arial Black" panose="020B0A04020102020204" pitchFamily="34" charset="0"/>
              </a:rPr>
            </a:br>
            <a:r>
              <a:rPr lang="es-AR" sz="3600" dirty="0">
                <a:latin typeface="Arial Black" panose="020B0A04020102020204" pitchFamily="34" charset="0"/>
              </a:rPr>
              <a:t>Momentos de debates y de acuerdos.</a:t>
            </a:r>
            <a:br>
              <a:rPr lang="es-AR" sz="3600" dirty="0">
                <a:latin typeface="Arial Black" panose="020B0A04020102020204" pitchFamily="34" charset="0"/>
              </a:rPr>
            </a:br>
            <a:r>
              <a:rPr lang="es-AR" sz="3600" dirty="0">
                <a:latin typeface="Arial Black" panose="020B0A04020102020204" pitchFamily="34" charset="0"/>
              </a:rPr>
              <a:t>Continuidad en la participación y respeto por los acuerdos alcanzados (evitar el asambleísmo, los retrocesos injustificados y el </a:t>
            </a:r>
            <a:r>
              <a:rPr lang="es-AR" sz="3600" dirty="0" err="1">
                <a:latin typeface="Arial Black" panose="020B0A04020102020204" pitchFamily="34" charset="0"/>
              </a:rPr>
              <a:t>gattopardismo</a:t>
            </a:r>
            <a:r>
              <a:rPr lang="es-AR" sz="3600" dirty="0">
                <a:latin typeface="Arial Black" panose="020B0A04020102020204" pitchFamily="34" charset="0"/>
              </a:rPr>
              <a:t>).</a:t>
            </a:r>
            <a:br>
              <a:rPr lang="es-AR" dirty="0">
                <a:latin typeface="Arial Black" panose="020B0A04020102020204" pitchFamily="34" charset="0"/>
              </a:rPr>
            </a:br>
            <a:endParaRPr lang="es-ES" dirty="0">
              <a:latin typeface="Arial Black" panose="020B0A04020102020204" pitchFamily="34" charset="0"/>
            </a:endParaRPr>
          </a:p>
        </p:txBody>
      </p:sp>
    </p:spTree>
    <p:extLst>
      <p:ext uri="{BB962C8B-B14F-4D97-AF65-F5344CB8AC3E}">
        <p14:creationId xmlns:p14="http://schemas.microsoft.com/office/powerpoint/2010/main" val="738526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p:cNvSpPr>
          <p:nvPr>
            <p:ph type="body" idx="1"/>
          </p:nvPr>
        </p:nvSpPr>
        <p:spPr/>
        <p:txBody>
          <a:bodyPr/>
          <a:lstStyle/>
          <a:p>
            <a:pPr>
              <a:lnSpc>
                <a:spcPct val="80000"/>
              </a:lnSpc>
            </a:pPr>
            <a:r>
              <a:rPr lang="es-AR" sz="2800" b="1" dirty="0">
                <a:latin typeface="Arial Black" pitchFamily="34" charset="0"/>
              </a:rPr>
              <a:t>Correspondencia entre competencias del egresado, asignaturas/contenidos y carga horaria.</a:t>
            </a:r>
          </a:p>
          <a:p>
            <a:pPr marL="0" indent="0">
              <a:lnSpc>
                <a:spcPct val="80000"/>
              </a:lnSpc>
              <a:buNone/>
            </a:pPr>
            <a:r>
              <a:rPr lang="es-AR" sz="2800" b="1" dirty="0">
                <a:latin typeface="Arial Black" pitchFamily="34" charset="0"/>
              </a:rPr>
              <a:t>  Secuencia lógica y epistemológica del plan.</a:t>
            </a:r>
          </a:p>
          <a:p>
            <a:pPr>
              <a:lnSpc>
                <a:spcPct val="80000"/>
              </a:lnSpc>
              <a:buFont typeface="Arial" charset="0"/>
              <a:buNone/>
            </a:pPr>
            <a:r>
              <a:rPr lang="es-AR" sz="2800" b="1" dirty="0">
                <a:latin typeface="Arial Black" pitchFamily="34" charset="0"/>
              </a:rPr>
              <a:t>  Dentro del flujo de asignaturas, los planes describen líneas epistemológicas (secuencias) entre 2 o más asignaturas o al interior de las asignaturas.</a:t>
            </a:r>
            <a:endParaRPr lang="es-ES" sz="2800" b="1" dirty="0">
              <a:latin typeface="Arial Black" pitchFamily="34" charset="0"/>
            </a:endParaRPr>
          </a:p>
        </p:txBody>
      </p:sp>
      <p:pic>
        <p:nvPicPr>
          <p:cNvPr id="3" name="Picture 2">
            <a:extLst>
              <a:ext uri="{FF2B5EF4-FFF2-40B4-BE49-F238E27FC236}">
                <a16:creationId xmlns:a16="http://schemas.microsoft.com/office/drawing/2014/main" id="{AC9624EF-06B4-4DC1-8DFA-7158F1A14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448" y="4843735"/>
            <a:ext cx="1815294" cy="1328465"/>
          </a:xfrm>
          <a:prstGeom prst="rect">
            <a:avLst/>
          </a:prstGeom>
        </p:spPr>
      </p:pic>
      <p:graphicFrame>
        <p:nvGraphicFramePr>
          <p:cNvPr id="6" name="Diagram 5">
            <a:extLst>
              <a:ext uri="{FF2B5EF4-FFF2-40B4-BE49-F238E27FC236}">
                <a16:creationId xmlns:a16="http://schemas.microsoft.com/office/drawing/2014/main" id="{A633F4CE-F812-4925-98A0-76C2FBBEAAFE}"/>
              </a:ext>
            </a:extLst>
          </p:cNvPr>
          <p:cNvGraphicFramePr/>
          <p:nvPr/>
        </p:nvGraphicFramePr>
        <p:xfrm>
          <a:off x="386080" y="2181497"/>
          <a:ext cx="8128000" cy="482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21029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p:cNvSpPr>
          <p:nvPr>
            <p:ph type="body" idx="1"/>
          </p:nvPr>
        </p:nvSpPr>
        <p:spPr>
          <a:xfrm>
            <a:off x="2184797" y="2814638"/>
            <a:ext cx="8229600" cy="3394472"/>
          </a:xfrm>
        </p:spPr>
        <p:txBody>
          <a:bodyPr/>
          <a:lstStyle/>
          <a:p>
            <a:r>
              <a:rPr lang="es-AR" sz="3000" dirty="0">
                <a:latin typeface="Arial Black" pitchFamily="34" charset="0"/>
              </a:rPr>
              <a:t>Las asignaturas </a:t>
            </a:r>
            <a:r>
              <a:rPr lang="es-ES_tradnl" sz="3000" dirty="0">
                <a:latin typeface="Arial Black" pitchFamily="34" charset="0"/>
              </a:rPr>
              <a:t>son puentes entre el diseño curricular, las competencias profesionales y las lógicas propias de las disciplinas</a:t>
            </a:r>
            <a:endParaRPr lang="es-ES" sz="3000" dirty="0">
              <a:latin typeface="Arial Black" pitchFamily="34" charset="0"/>
            </a:endParaRPr>
          </a:p>
        </p:txBody>
      </p:sp>
    </p:spTree>
    <p:extLst>
      <p:ext uri="{BB962C8B-B14F-4D97-AF65-F5344CB8AC3E}">
        <p14:creationId xmlns:p14="http://schemas.microsoft.com/office/powerpoint/2010/main" val="333756916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p:cNvSpPr>
          <p:nvPr>
            <p:ph type="body" idx="4294967295"/>
          </p:nvPr>
        </p:nvSpPr>
        <p:spPr>
          <a:xfrm>
            <a:off x="1524000" y="1934662"/>
            <a:ext cx="9144000" cy="4334444"/>
          </a:xfrm>
        </p:spPr>
        <p:txBody>
          <a:bodyPr/>
          <a:lstStyle/>
          <a:p>
            <a:pPr algn="ctr">
              <a:buFont typeface="Wingdings" pitchFamily="2" charset="2"/>
              <a:buNone/>
            </a:pPr>
            <a:r>
              <a:rPr lang="es-ES_tradnl" sz="3000" dirty="0">
                <a:latin typeface="Arial Black" pitchFamily="34" charset="0"/>
              </a:rPr>
              <a:t>Competencias/capacidades del IA</a:t>
            </a:r>
          </a:p>
          <a:p>
            <a:pPr algn="ctr">
              <a:buFont typeface="Wingdings" pitchFamily="2" charset="2"/>
              <a:buNone/>
            </a:pPr>
            <a:r>
              <a:rPr lang="es-ES_tradnl" sz="3000" dirty="0">
                <a:latin typeface="Arial Black" pitchFamily="34" charset="0"/>
              </a:rPr>
              <a:t>                               Diseño curricular</a:t>
            </a:r>
          </a:p>
          <a:p>
            <a:pPr algn="ctr">
              <a:buFont typeface="Wingdings" pitchFamily="2" charset="2"/>
              <a:buNone/>
            </a:pPr>
            <a:endParaRPr lang="es-ES_tradnl" sz="3000" dirty="0">
              <a:latin typeface="Arial Black" pitchFamily="34" charset="0"/>
            </a:endParaRPr>
          </a:p>
          <a:p>
            <a:pPr algn="ctr">
              <a:buFont typeface="Wingdings" pitchFamily="2" charset="2"/>
              <a:buNone/>
            </a:pPr>
            <a:r>
              <a:rPr lang="es-ES_tradnl" sz="3000" dirty="0">
                <a:latin typeface="Arial Black" pitchFamily="34" charset="0"/>
              </a:rPr>
              <a:t>                                                           FP</a:t>
            </a:r>
          </a:p>
          <a:p>
            <a:pPr algn="ctr">
              <a:buFont typeface="Wingdings" pitchFamily="2" charset="2"/>
              <a:buNone/>
            </a:pPr>
            <a:r>
              <a:rPr lang="es-ES_tradnl" sz="3000" dirty="0">
                <a:latin typeface="Arial Black" pitchFamily="34" charset="0"/>
              </a:rPr>
              <a:t>										FA	</a:t>
            </a:r>
          </a:p>
          <a:p>
            <a:pPr algn="ctr">
              <a:buFont typeface="Wingdings" pitchFamily="2" charset="2"/>
              <a:buNone/>
            </a:pPr>
            <a:r>
              <a:rPr lang="es-ES_tradnl" sz="3000" dirty="0">
                <a:latin typeface="Arial Black" pitchFamily="34" charset="0"/>
              </a:rPr>
              <a:t>                    FB</a:t>
            </a:r>
          </a:p>
          <a:p>
            <a:pPr algn="ctr">
              <a:buFont typeface="Wingdings" pitchFamily="2" charset="2"/>
              <a:buNone/>
            </a:pPr>
            <a:r>
              <a:rPr lang="es-ES_tradnl" sz="3000" dirty="0">
                <a:latin typeface="Arial Black" pitchFamily="34" charset="0"/>
              </a:rPr>
              <a:t>Asignaturas</a:t>
            </a:r>
          </a:p>
        </p:txBody>
      </p:sp>
      <p:sp>
        <p:nvSpPr>
          <p:cNvPr id="46082" name="AutoShape 2" descr="Resultado de imagen para head profile"/>
          <p:cNvSpPr>
            <a:spLocks noChangeAspect="1" noChangeArrowheads="1"/>
          </p:cNvSpPr>
          <p:nvPr/>
        </p:nvSpPr>
        <p:spPr bwMode="auto">
          <a:xfrm>
            <a:off x="1640681" y="748904"/>
            <a:ext cx="228600" cy="228601"/>
          </a:xfrm>
          <a:prstGeom prst="rect">
            <a:avLst/>
          </a:prstGeom>
          <a:noFill/>
        </p:spPr>
        <p:txBody>
          <a:bodyPr vert="horz" wrap="square" lIns="68580" tIns="34290" rIns="68580" bIns="34290" numCol="1"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Arial" charset="0"/>
              <a:ea typeface="+mn-ea"/>
              <a:cs typeface="Arial" charset="0"/>
            </a:endParaRPr>
          </a:p>
        </p:txBody>
      </p:sp>
      <p:sp>
        <p:nvSpPr>
          <p:cNvPr id="46084" name="AutoShape 4" descr="Resultado de imagen para head profile"/>
          <p:cNvSpPr>
            <a:spLocks noChangeAspect="1" noChangeArrowheads="1"/>
          </p:cNvSpPr>
          <p:nvPr/>
        </p:nvSpPr>
        <p:spPr bwMode="auto">
          <a:xfrm>
            <a:off x="1640681" y="748904"/>
            <a:ext cx="228600" cy="228601"/>
          </a:xfrm>
          <a:prstGeom prst="rect">
            <a:avLst/>
          </a:prstGeom>
          <a:noFill/>
        </p:spPr>
        <p:txBody>
          <a:bodyPr vert="horz" wrap="square" lIns="68580" tIns="34290" rIns="68580" bIns="34290" numCol="1"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Arial" charset="0"/>
              <a:ea typeface="+mn-ea"/>
              <a:cs typeface="Arial" charset="0"/>
            </a:endParaRPr>
          </a:p>
        </p:txBody>
      </p:sp>
      <p:sp>
        <p:nvSpPr>
          <p:cNvPr id="46086" name="AutoShape 6" descr="Resultado de imagen para head profile"/>
          <p:cNvSpPr>
            <a:spLocks noChangeAspect="1" noChangeArrowheads="1"/>
          </p:cNvSpPr>
          <p:nvPr/>
        </p:nvSpPr>
        <p:spPr bwMode="auto">
          <a:xfrm>
            <a:off x="1640681" y="748904"/>
            <a:ext cx="228600" cy="228601"/>
          </a:xfrm>
          <a:prstGeom prst="rect">
            <a:avLst/>
          </a:prstGeom>
          <a:noFill/>
        </p:spPr>
        <p:txBody>
          <a:bodyPr vert="horz" wrap="square" lIns="68580" tIns="34290" rIns="68580" bIns="34290" numCol="1"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Arial" charset="0"/>
              <a:ea typeface="+mn-ea"/>
              <a:cs typeface="Arial" charset="0"/>
            </a:endParaRPr>
          </a:p>
        </p:txBody>
      </p:sp>
      <p:sp>
        <p:nvSpPr>
          <p:cNvPr id="7" name="6 Flecha arriba y abajo"/>
          <p:cNvSpPr/>
          <p:nvPr/>
        </p:nvSpPr>
        <p:spPr>
          <a:xfrm>
            <a:off x="5698436" y="2348120"/>
            <a:ext cx="506896" cy="81997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8" name="7 Pentágono"/>
          <p:cNvSpPr/>
          <p:nvPr/>
        </p:nvSpPr>
        <p:spPr>
          <a:xfrm rot="16200000">
            <a:off x="6291065" y="4036530"/>
            <a:ext cx="648527" cy="47707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9" name="8 Pentágono"/>
          <p:cNvSpPr/>
          <p:nvPr/>
        </p:nvSpPr>
        <p:spPr>
          <a:xfrm rot="16200000">
            <a:off x="5605260" y="4781965"/>
            <a:ext cx="678344"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1" name="10 Pentágono"/>
          <p:cNvSpPr/>
          <p:nvPr/>
        </p:nvSpPr>
        <p:spPr>
          <a:xfrm rot="16200000">
            <a:off x="6320880" y="4796873"/>
            <a:ext cx="648527" cy="477078"/>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12" name="11 Pentágono"/>
          <p:cNvSpPr/>
          <p:nvPr/>
        </p:nvSpPr>
        <p:spPr>
          <a:xfrm rot="16200000">
            <a:off x="3294418" y="4081256"/>
            <a:ext cx="648527" cy="47707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13" name="12 Pentágono"/>
          <p:cNvSpPr/>
          <p:nvPr/>
        </p:nvSpPr>
        <p:spPr>
          <a:xfrm rot="16200000">
            <a:off x="4889643" y="3306004"/>
            <a:ext cx="678344"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4" name="13 Pentágono"/>
          <p:cNvSpPr/>
          <p:nvPr/>
        </p:nvSpPr>
        <p:spPr>
          <a:xfrm rot="16200000">
            <a:off x="5620172" y="3320912"/>
            <a:ext cx="648527" cy="477078"/>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15" name="14 Pentágono"/>
          <p:cNvSpPr/>
          <p:nvPr/>
        </p:nvSpPr>
        <p:spPr>
          <a:xfrm rot="16200000">
            <a:off x="3637315" y="3306004"/>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6" name="15 Pentágono"/>
          <p:cNvSpPr/>
          <p:nvPr/>
        </p:nvSpPr>
        <p:spPr>
          <a:xfrm rot="16200000">
            <a:off x="3831133" y="4036529"/>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7" name="16 Pentágono"/>
          <p:cNvSpPr/>
          <p:nvPr/>
        </p:nvSpPr>
        <p:spPr>
          <a:xfrm rot="16200000">
            <a:off x="4438661" y="4062620"/>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8" name="17 Pentágono"/>
          <p:cNvSpPr/>
          <p:nvPr/>
        </p:nvSpPr>
        <p:spPr>
          <a:xfrm rot="16200000">
            <a:off x="4944316" y="4001743"/>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19" name="18 Pentágono"/>
          <p:cNvSpPr/>
          <p:nvPr/>
        </p:nvSpPr>
        <p:spPr>
          <a:xfrm rot="16200000">
            <a:off x="5656205" y="4057652"/>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0" name="19 Pentágono"/>
          <p:cNvSpPr/>
          <p:nvPr/>
        </p:nvSpPr>
        <p:spPr>
          <a:xfrm rot="16200000">
            <a:off x="4989038" y="4806812"/>
            <a:ext cx="648527" cy="477078"/>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21" name="20 Pentágono"/>
          <p:cNvSpPr/>
          <p:nvPr/>
        </p:nvSpPr>
        <p:spPr>
          <a:xfrm rot="16200000">
            <a:off x="6320882" y="3291095"/>
            <a:ext cx="648527" cy="47707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22" name="21 Pentágono"/>
          <p:cNvSpPr/>
          <p:nvPr/>
        </p:nvSpPr>
        <p:spPr>
          <a:xfrm rot="16200000">
            <a:off x="6872505" y="4051439"/>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3" name="22 Pentágono"/>
          <p:cNvSpPr/>
          <p:nvPr/>
        </p:nvSpPr>
        <p:spPr>
          <a:xfrm rot="16200000">
            <a:off x="7524755" y="4077531"/>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4" name="23 Pentágono"/>
          <p:cNvSpPr/>
          <p:nvPr/>
        </p:nvSpPr>
        <p:spPr>
          <a:xfrm rot="16200000">
            <a:off x="6961959" y="3306005"/>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5" name="24 Pentágono"/>
          <p:cNvSpPr/>
          <p:nvPr/>
        </p:nvSpPr>
        <p:spPr>
          <a:xfrm rot="16200000">
            <a:off x="4289570" y="3302279"/>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6" name="25 Pentágono"/>
          <p:cNvSpPr/>
          <p:nvPr/>
        </p:nvSpPr>
        <p:spPr>
          <a:xfrm rot="16200000">
            <a:off x="7543397" y="3335821"/>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7" name="26 Pentágono"/>
          <p:cNvSpPr/>
          <p:nvPr/>
        </p:nvSpPr>
        <p:spPr>
          <a:xfrm rot="16200000">
            <a:off x="8076379" y="4077530"/>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28" name="27 Pentágono"/>
          <p:cNvSpPr/>
          <p:nvPr/>
        </p:nvSpPr>
        <p:spPr>
          <a:xfrm rot="16200000">
            <a:off x="3294419" y="4081256"/>
            <a:ext cx="648527" cy="477078"/>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FFFFFF"/>
              </a:solidFill>
              <a:effectLst/>
              <a:uLnTx/>
              <a:uFillTx/>
              <a:latin typeface="Euphemia"/>
              <a:ea typeface="+mn-ea"/>
              <a:cs typeface="+mn-cs"/>
            </a:endParaRPr>
          </a:p>
        </p:txBody>
      </p:sp>
      <p:sp>
        <p:nvSpPr>
          <p:cNvPr id="29" name="28 Pentágono"/>
          <p:cNvSpPr/>
          <p:nvPr/>
        </p:nvSpPr>
        <p:spPr>
          <a:xfrm rot="16200000">
            <a:off x="8154651" y="3320914"/>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30" name="29 Pentágono"/>
          <p:cNvSpPr/>
          <p:nvPr/>
        </p:nvSpPr>
        <p:spPr>
          <a:xfrm rot="16200000">
            <a:off x="8732360" y="3361914"/>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31" name="30 Pentágono"/>
          <p:cNvSpPr/>
          <p:nvPr/>
        </p:nvSpPr>
        <p:spPr>
          <a:xfrm rot="16200000">
            <a:off x="2370077" y="3320913"/>
            <a:ext cx="708161" cy="477078"/>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
        <p:nvSpPr>
          <p:cNvPr id="32" name="31 Pentágono"/>
          <p:cNvSpPr/>
          <p:nvPr/>
        </p:nvSpPr>
        <p:spPr>
          <a:xfrm rot="16200000">
            <a:off x="3081962" y="3347004"/>
            <a:ext cx="678348" cy="439804"/>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s-AR" sz="135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1130651210"/>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Título"/>
          <p:cNvSpPr>
            <a:spLocks noGrp="1"/>
          </p:cNvSpPr>
          <p:nvPr>
            <p:ph type="title" idx="4294967295"/>
          </p:nvPr>
        </p:nvSpPr>
        <p:spPr>
          <a:xfrm>
            <a:off x="1524001" y="188914"/>
            <a:ext cx="8520113" cy="446087"/>
          </a:xfrm>
        </p:spPr>
        <p:txBody>
          <a:bodyPr vert="horz" wrap="square" lIns="0" tIns="45720" rIns="0" bIns="45720" numCol="1" anchor="t" anchorCtr="0" compatLnSpc="1">
            <a:prstTxWarp prst="textNoShape">
              <a:avLst/>
            </a:prstTxWarp>
          </a:bodyPr>
          <a:lstStyle/>
          <a:p>
            <a:r>
              <a:rPr lang="es-ES" sz="7400" dirty="0"/>
              <a:t> </a:t>
            </a:r>
            <a:br>
              <a:rPr lang="es-ES" sz="7400" dirty="0"/>
            </a:br>
            <a:r>
              <a:rPr lang="es-ES" sz="3200" dirty="0">
                <a:solidFill>
                  <a:srgbClr val="0BB5A1"/>
                </a:solidFill>
                <a:latin typeface="Arial Black" panose="020B0A04020102020204" pitchFamily="34" charset="0"/>
              </a:rPr>
              <a:t>Flexibilidad</a:t>
            </a:r>
            <a:br>
              <a:rPr lang="es-ES" sz="3200" dirty="0">
                <a:solidFill>
                  <a:srgbClr val="0BB5A1"/>
                </a:solidFill>
                <a:latin typeface="Arial Black" panose="020B0A04020102020204" pitchFamily="34" charset="0"/>
              </a:rPr>
            </a:br>
            <a:r>
              <a:rPr lang="es-ES" sz="3200" dirty="0">
                <a:latin typeface="Arial Black" panose="020B0A04020102020204" pitchFamily="34" charset="0"/>
              </a:rPr>
              <a:t>sistema de créditos/</a:t>
            </a:r>
            <a:r>
              <a:rPr lang="es-ES" sz="3200" i="1" dirty="0">
                <a:latin typeface="Arial Black" panose="020B0A04020102020204" pitchFamily="34" charset="0"/>
              </a:rPr>
              <a:t>pool</a:t>
            </a:r>
            <a:r>
              <a:rPr lang="es-ES" sz="3200" dirty="0">
                <a:latin typeface="Arial Black" panose="020B0A04020102020204" pitchFamily="34" charset="0"/>
              </a:rPr>
              <a:t> de horas, optativas/electivas, puntos de articulación</a:t>
            </a:r>
            <a:br>
              <a:rPr lang="es-ES" sz="3200" dirty="0">
                <a:latin typeface="Arial Black" panose="020B0A04020102020204" pitchFamily="34" charset="0"/>
              </a:rPr>
            </a:br>
            <a:br>
              <a:rPr lang="es-ES" sz="3200" dirty="0">
                <a:latin typeface="Arial Black" panose="020B0A04020102020204" pitchFamily="34" charset="0"/>
              </a:rPr>
            </a:br>
            <a:r>
              <a:rPr lang="es-ES" sz="3200" dirty="0">
                <a:solidFill>
                  <a:srgbClr val="0BB5A1"/>
                </a:solidFill>
                <a:latin typeface="Arial Black" panose="020B0A04020102020204" pitchFamily="34" charset="0"/>
              </a:rPr>
              <a:t>Carga horaria</a:t>
            </a:r>
            <a:r>
              <a:rPr lang="es-ES" sz="3200" dirty="0">
                <a:latin typeface="Arial Black" panose="020B0A04020102020204" pitchFamily="34" charset="0"/>
              </a:rPr>
              <a:t> </a:t>
            </a:r>
            <a:br>
              <a:rPr lang="es-ES" sz="3200" dirty="0">
                <a:latin typeface="Arial Black" panose="020B0A04020102020204" pitchFamily="34" charset="0"/>
              </a:rPr>
            </a:br>
            <a:r>
              <a:rPr lang="es-ES" sz="3200" dirty="0">
                <a:latin typeface="Arial Black" panose="020B0A04020102020204" pitchFamily="34" charset="0"/>
              </a:rPr>
              <a:t>alumnos </a:t>
            </a:r>
            <a:r>
              <a:rPr lang="es-ES" sz="3200" dirty="0" err="1">
                <a:latin typeface="Arial Black" panose="020B0A04020102020204" pitchFamily="34" charset="0"/>
              </a:rPr>
              <a:t>part</a:t>
            </a:r>
            <a:r>
              <a:rPr lang="es-ES" sz="3200" dirty="0">
                <a:latin typeface="Arial Black" panose="020B0A04020102020204" pitchFamily="34" charset="0"/>
              </a:rPr>
              <a:t>-time, carga horaria oculta</a:t>
            </a:r>
            <a:br>
              <a:rPr lang="es-ES" sz="3200" dirty="0">
                <a:latin typeface="Arial Black" panose="020B0A04020102020204" pitchFamily="34" charset="0"/>
              </a:rPr>
            </a:br>
            <a:br>
              <a:rPr lang="es-ES" sz="3200" dirty="0">
                <a:latin typeface="Arial Black" panose="020B0A04020102020204" pitchFamily="34" charset="0"/>
              </a:rPr>
            </a:br>
            <a:r>
              <a:rPr lang="es-ES" sz="3200" dirty="0">
                <a:solidFill>
                  <a:srgbClr val="0BB5A1"/>
                </a:solidFill>
                <a:latin typeface="Arial Black" panose="020B0A04020102020204" pitchFamily="34" charset="0"/>
              </a:rPr>
              <a:t>Correlatividades</a:t>
            </a:r>
            <a:br>
              <a:rPr lang="es-ES" sz="3200" dirty="0">
                <a:solidFill>
                  <a:srgbClr val="0BB5A1"/>
                </a:solidFill>
                <a:latin typeface="Arial Black" panose="020B0A04020102020204" pitchFamily="34" charset="0"/>
              </a:rPr>
            </a:br>
            <a:endParaRPr lang="es-ES" sz="3200" dirty="0">
              <a:solidFill>
                <a:srgbClr val="0BB5A1"/>
              </a:solidFill>
              <a:latin typeface="Arial Black" panose="020B0A04020102020204" pitchFamily="34" charset="0"/>
            </a:endParaRPr>
          </a:p>
        </p:txBody>
      </p:sp>
    </p:spTree>
    <p:extLst>
      <p:ext uri="{BB962C8B-B14F-4D97-AF65-F5344CB8AC3E}">
        <p14:creationId xmlns:p14="http://schemas.microsoft.com/office/powerpoint/2010/main" val="1872305922"/>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Título"/>
          <p:cNvSpPr>
            <a:spLocks noGrp="1"/>
          </p:cNvSpPr>
          <p:nvPr>
            <p:ph type="title" idx="4294967295"/>
          </p:nvPr>
        </p:nvSpPr>
        <p:spPr>
          <a:xfrm>
            <a:off x="2147888" y="-223838"/>
            <a:ext cx="8520112" cy="446088"/>
          </a:xfrm>
        </p:spPr>
        <p:txBody>
          <a:bodyPr vert="horz" wrap="square" lIns="0" tIns="45720" rIns="0" bIns="45720" numCol="1" anchor="t" anchorCtr="0" compatLnSpc="1">
            <a:prstTxWarp prst="textNoShape">
              <a:avLst/>
            </a:prstTxWarp>
          </a:bodyPr>
          <a:lstStyle/>
          <a:p>
            <a:br>
              <a:rPr lang="es-ES" sz="6600" dirty="0">
                <a:solidFill>
                  <a:srgbClr val="0BB5A1"/>
                </a:solidFill>
              </a:rPr>
            </a:br>
            <a:r>
              <a:rPr lang="es-ES" sz="6600" dirty="0">
                <a:solidFill>
                  <a:srgbClr val="0BB5A1"/>
                </a:solidFill>
                <a:latin typeface="Arial Black" panose="020B0A04020102020204" pitchFamily="34" charset="0"/>
              </a:rPr>
              <a:t>Correlatividades</a:t>
            </a:r>
            <a:br>
              <a:rPr lang="es-ES" sz="6600" dirty="0">
                <a:solidFill>
                  <a:srgbClr val="0BB5A1"/>
                </a:solidFill>
                <a:latin typeface="Arial Black" panose="020B0A04020102020204" pitchFamily="34" charset="0"/>
              </a:rPr>
            </a:br>
            <a:endParaRPr lang="es-ES" sz="6600" dirty="0">
              <a:solidFill>
                <a:srgbClr val="0BB5A1"/>
              </a:solidFill>
              <a:latin typeface="Arial Black" panose="020B0A04020102020204" pitchFamily="34" charset="0"/>
            </a:endParaRPr>
          </a:p>
        </p:txBody>
      </p:sp>
      <p:sp>
        <p:nvSpPr>
          <p:cNvPr id="25602" name="2 CuadroTexto"/>
          <p:cNvSpPr txBox="1">
            <a:spLocks noChangeArrowheads="1"/>
          </p:cNvSpPr>
          <p:nvPr/>
        </p:nvSpPr>
        <p:spPr bwMode="auto">
          <a:xfrm>
            <a:off x="2459039" y="3008313"/>
            <a:ext cx="7559675" cy="768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4400" b="0" i="1" u="none" strike="noStrike" kern="1200" cap="none" spc="0" normalizeH="0" baseline="0" noProof="0" dirty="0" err="1">
                <a:ln>
                  <a:noFill/>
                </a:ln>
                <a:solidFill>
                  <a:prstClr val="black"/>
                </a:solidFill>
                <a:effectLst/>
                <a:uLnTx/>
                <a:uFillTx/>
                <a:latin typeface="Arial Black" panose="020B0A04020102020204" pitchFamily="34" charset="0"/>
                <a:ea typeface="+mn-ea"/>
                <a:cs typeface="Arial" charset="0"/>
              </a:rPr>
              <a:t>Curriculum</a:t>
            </a:r>
            <a:r>
              <a:rPr kumimoji="0" lang="es-ES" sz="4400" b="0" i="1" u="none" strike="noStrike" kern="1200" cap="none" spc="0" normalizeH="0" baseline="0" noProof="0" dirty="0">
                <a:ln>
                  <a:noFill/>
                </a:ln>
                <a:solidFill>
                  <a:prstClr val="black"/>
                </a:solidFill>
                <a:effectLst/>
                <a:uLnTx/>
                <a:uFillTx/>
                <a:latin typeface="Arial Black" panose="020B0A04020102020204" pitchFamily="34" charset="0"/>
                <a:ea typeface="+mn-ea"/>
                <a:cs typeface="Arial" charset="0"/>
              </a:rPr>
              <a:t> </a:t>
            </a:r>
            <a:r>
              <a:rPr kumimoji="0" lang="es-ES" sz="4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charset="0"/>
              </a:rPr>
              <a:t>prelado</a:t>
            </a:r>
          </a:p>
        </p:txBody>
      </p:sp>
    </p:spTree>
    <p:extLst>
      <p:ext uri="{BB962C8B-B14F-4D97-AF65-F5344CB8AC3E}">
        <p14:creationId xmlns:p14="http://schemas.microsoft.com/office/powerpoint/2010/main" val="24707766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Rectángulo"/>
          <p:cNvSpPr>
            <a:spLocks noChangeArrowheads="1"/>
          </p:cNvSpPr>
          <p:nvPr/>
        </p:nvSpPr>
        <p:spPr bwMode="auto">
          <a:xfrm>
            <a:off x="2855914" y="260351"/>
            <a:ext cx="7272337" cy="6186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charset="0"/>
                <a:ea typeface="+mn-ea"/>
                <a:cs typeface="Arial" charset="0"/>
              </a:rPr>
              <a:t>Criterios para determinar las correlativas (Plencovich, 2016)</a:t>
            </a:r>
            <a:endParaRPr kumimoji="0" lang="es-AR"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charset="0"/>
                <a:ea typeface="+mn-ea"/>
                <a:cs typeface="Arial" charset="0"/>
              </a:rPr>
              <a:t>La determinación de qué asignatura/s son correlativas de otras se guía en primer lugar </a:t>
            </a:r>
            <a:r>
              <a:rPr kumimoji="0" lang="es-ES" sz="2000" b="1" i="0" u="none" strike="noStrike" kern="1200" cap="none" spc="0" normalizeH="0" baseline="0" noProof="0" dirty="0">
                <a:ln>
                  <a:noFill/>
                </a:ln>
                <a:solidFill>
                  <a:srgbClr val="FF0000"/>
                </a:solidFill>
                <a:effectLst/>
                <a:uLnTx/>
                <a:uFillTx/>
                <a:latin typeface="Arial" charset="0"/>
                <a:ea typeface="+mn-ea"/>
                <a:cs typeface="Arial" charset="0"/>
              </a:rPr>
              <a:t>por </a:t>
            </a:r>
            <a:r>
              <a:rPr kumimoji="0" lang="es-ES" sz="2000" b="1" i="1" u="none" strike="noStrike" kern="1200" cap="none" spc="0" normalizeH="0" baseline="0" noProof="0" dirty="0">
                <a:ln>
                  <a:noFill/>
                </a:ln>
                <a:solidFill>
                  <a:srgbClr val="FF0000"/>
                </a:solidFill>
                <a:effectLst/>
                <a:uLnTx/>
                <a:uFillTx/>
                <a:latin typeface="Arial" charset="0"/>
                <a:ea typeface="+mn-ea"/>
                <a:cs typeface="Arial" charset="0"/>
              </a:rPr>
              <a:t>criterios epistemológicos</a:t>
            </a:r>
            <a:r>
              <a:rPr kumimoji="0" lang="es-ES" sz="2000" b="0" i="0" u="none" strike="noStrike" kern="1200" cap="none" spc="0" normalizeH="0" baseline="0" noProof="0" dirty="0">
                <a:ln>
                  <a:noFill/>
                </a:ln>
                <a:solidFill>
                  <a:srgbClr val="000000"/>
                </a:solidFill>
                <a:effectLst/>
                <a:uLnTx/>
                <a:uFillTx/>
                <a:latin typeface="Arial" charset="0"/>
                <a:ea typeface="+mn-ea"/>
                <a:cs typeface="Arial" charset="0"/>
              </a:rPr>
              <a:t>, es decir, criterios relativos a cómo se construye el conocimiento en un campo disciplinario o interdisciplinario determinado. Por este motivo, son los profesores a cargo de las asignaturas –los expertos en un campo del saber- quienes establecen esas correlatividades. </a:t>
            </a:r>
            <a:endParaRPr kumimoji="0" lang="es-AR" sz="20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charset="0"/>
                <a:ea typeface="+mn-ea"/>
                <a:cs typeface="Arial" charset="0"/>
              </a:rPr>
              <a:t>En segundo lugar, dado que las asignaturas no están aisladas sino que se encuentran en una trama curricular, a veces los profesores atienden también a cuestiones curriculares como la circulación de los estudiantes en las carreras, a las posiciones relativas de sus asignaturas en el plan de estudios, etc. Ese </a:t>
            </a:r>
            <a:r>
              <a:rPr kumimoji="0" lang="es-ES" sz="2000" b="1" i="0" u="none" strike="noStrike" kern="1200" cap="none" spc="0" normalizeH="0" baseline="0" noProof="0" dirty="0">
                <a:ln>
                  <a:noFill/>
                </a:ln>
                <a:solidFill>
                  <a:srgbClr val="FF0000"/>
                </a:solidFill>
                <a:effectLst/>
                <a:uLnTx/>
                <a:uFillTx/>
                <a:latin typeface="Arial" charset="0"/>
                <a:ea typeface="+mn-ea"/>
                <a:cs typeface="Arial" charset="0"/>
              </a:rPr>
              <a:t>criterio auxiliar, de carácter curricular, es el de</a:t>
            </a:r>
            <a:r>
              <a:rPr kumimoji="0" lang="es-ES" sz="2000" b="1" i="1" u="none" strike="noStrike" kern="1200" cap="none" spc="0" normalizeH="0" baseline="0" noProof="0" dirty="0">
                <a:ln>
                  <a:noFill/>
                </a:ln>
                <a:solidFill>
                  <a:srgbClr val="FF0000"/>
                </a:solidFill>
                <a:effectLst/>
                <a:uLnTx/>
                <a:uFillTx/>
                <a:latin typeface="Arial" charset="0"/>
                <a:ea typeface="+mn-ea"/>
                <a:cs typeface="Arial" charset="0"/>
              </a:rPr>
              <a:t> parsimonia</a:t>
            </a:r>
            <a:r>
              <a:rPr kumimoji="0" lang="es-ES" sz="2000" b="1" i="0" u="none" strike="noStrike" kern="1200" cap="none" spc="0" normalizeH="0" baseline="0" noProof="0" dirty="0">
                <a:ln>
                  <a:noFill/>
                </a:ln>
                <a:solidFill>
                  <a:srgbClr val="FF0000"/>
                </a:solidFill>
                <a:effectLst/>
                <a:uLnTx/>
                <a:uFillTx/>
                <a:latin typeface="Arial" charset="0"/>
                <a:ea typeface="+mn-ea"/>
                <a:cs typeface="Arial" charset="0"/>
              </a:rPr>
              <a:t> </a:t>
            </a:r>
            <a:r>
              <a:rPr kumimoji="0" lang="es-ES" sz="2000" b="0" i="0" u="none" strike="noStrike" kern="1200" cap="none" spc="0" normalizeH="0" baseline="0" noProof="0" dirty="0">
                <a:ln>
                  <a:noFill/>
                </a:ln>
                <a:solidFill>
                  <a:srgbClr val="000000"/>
                </a:solidFill>
                <a:effectLst/>
                <a:uLnTx/>
                <a:uFillTx/>
                <a:latin typeface="Arial" charset="0"/>
                <a:ea typeface="+mn-ea"/>
                <a:cs typeface="Arial" charset="0"/>
              </a:rPr>
              <a:t>(el esgrimido por la navaja de </a:t>
            </a:r>
            <a:r>
              <a:rPr kumimoji="0" lang="es-ES" sz="2000" b="0" i="0" u="none" strike="noStrike" kern="1200" cap="none" spc="0" normalizeH="0" baseline="0" noProof="0" dirty="0" err="1">
                <a:ln>
                  <a:noFill/>
                </a:ln>
                <a:solidFill>
                  <a:srgbClr val="000000"/>
                </a:solidFill>
                <a:effectLst/>
                <a:uLnTx/>
                <a:uFillTx/>
                <a:latin typeface="Arial" charset="0"/>
                <a:ea typeface="+mn-ea"/>
                <a:cs typeface="Arial" charset="0"/>
              </a:rPr>
              <a:t>Occam</a:t>
            </a:r>
            <a:r>
              <a:rPr kumimoji="0" lang="es-ES" sz="2000" b="0" i="0" u="none" strike="noStrike" kern="1200" cap="none" spc="0" normalizeH="0" baseline="0" noProof="0" dirty="0">
                <a:ln>
                  <a:noFill/>
                </a:ln>
                <a:solidFill>
                  <a:srgbClr val="000000"/>
                </a:solidFill>
                <a:effectLst/>
                <a:uLnTx/>
                <a:uFillTx/>
                <a:latin typeface="Arial" charset="0"/>
                <a:ea typeface="+mn-ea"/>
                <a:cs typeface="Arial" charset="0"/>
              </a:rPr>
              <a:t>: no multiplicar innecesariamente). Si lo traducimos al contexto del plan de estudios consiste en conservar un mínimo imprescindible para la determinación de las correlativas</a:t>
            </a:r>
            <a:r>
              <a:rPr kumimoji="0" lang="es-ES" sz="1800" b="0" i="0" u="none" strike="noStrike" kern="1200" cap="none" spc="0" normalizeH="0" baseline="0" noProof="0" dirty="0">
                <a:ln>
                  <a:noFill/>
                </a:ln>
                <a:solidFill>
                  <a:srgbClr val="000000"/>
                </a:solidFill>
                <a:effectLst/>
                <a:uLnTx/>
                <a:uFillTx/>
                <a:latin typeface="Arial" charset="0"/>
                <a:ea typeface="+mn-ea"/>
                <a:cs typeface="Arial" charset="0"/>
              </a:rPr>
              <a:t>. </a:t>
            </a:r>
            <a:endParaRPr kumimoji="0" lang="es-AR"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 y="5126728"/>
            <a:ext cx="28813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51277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Marcador de contenido"/>
          <p:cNvSpPr>
            <a:spLocks noGrp="1"/>
          </p:cNvSpPr>
          <p:nvPr>
            <p:ph idx="1"/>
          </p:nvPr>
        </p:nvSpPr>
        <p:spPr>
          <a:xfrm>
            <a:off x="2063750" y="549276"/>
            <a:ext cx="8229600" cy="4525963"/>
          </a:xfrm>
          <a:solidFill>
            <a:schemeClr val="bg1"/>
          </a:solidFill>
        </p:spPr>
        <p:txBody>
          <a:bodyPr/>
          <a:lstStyle/>
          <a:p>
            <a:r>
              <a:rPr lang="es-AR" sz="2800" b="1" dirty="0"/>
              <a:t>Asimismo, hay que cuidar que las asignaturas preladas </a:t>
            </a:r>
            <a:r>
              <a:rPr lang="es-AR" sz="2800" b="1" dirty="0">
                <a:solidFill>
                  <a:srgbClr val="FF0000"/>
                </a:solidFill>
              </a:rPr>
              <a:t>no se encuentren </a:t>
            </a:r>
            <a:r>
              <a:rPr lang="es-AR" sz="2800" b="1" dirty="0"/>
              <a:t>en lo posible en </a:t>
            </a:r>
            <a:r>
              <a:rPr lang="es-AR" sz="2800" b="1" dirty="0">
                <a:solidFill>
                  <a:srgbClr val="FF0000"/>
                </a:solidFill>
              </a:rPr>
              <a:t>períodos lectivos contiguos </a:t>
            </a:r>
            <a:r>
              <a:rPr lang="es-AR" sz="2800" b="1" dirty="0"/>
              <a:t>y que en el caso de que esto sea inevitable se establezca una modalidad de correlativa diferida: que el estudiante tenga cursada la asignatura A para poder cursar la B. De esa manera, cuando se da la contigüidad, se evita la correlativa absoluta (tener aprobada la asignatura A para poder cursar la B). También hay que contemplar la posibilidad de la secuencia obligatoria (pero no punitiva). Pedir que se tenga la anterior cursada, pero sin referencia al resultado de los exámenes.</a:t>
            </a:r>
            <a:endParaRPr lang="es-AR" dirty="0"/>
          </a:p>
        </p:txBody>
      </p:sp>
    </p:spTree>
    <p:extLst>
      <p:ext uri="{BB962C8B-B14F-4D97-AF65-F5344CB8AC3E}">
        <p14:creationId xmlns:p14="http://schemas.microsoft.com/office/powerpoint/2010/main" val="70784145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Rectángulo"/>
          <p:cNvSpPr>
            <a:spLocks noChangeArrowheads="1"/>
          </p:cNvSpPr>
          <p:nvPr/>
        </p:nvSpPr>
        <p:spPr bwMode="auto">
          <a:xfrm>
            <a:off x="2459831" y="2347278"/>
            <a:ext cx="7272338" cy="2862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s-AR" b="0" i="1" u="none" strike="noStrike" kern="1200" cap="none" spc="0" normalizeH="0" baseline="0" noProof="0" dirty="0">
                <a:ln>
                  <a:noFill/>
                </a:ln>
                <a:solidFill>
                  <a:srgbClr val="000000"/>
                </a:solidFill>
                <a:effectLst/>
                <a:uLnTx/>
                <a:uFillTx/>
                <a:latin typeface="Arial" charset="0"/>
                <a:ea typeface="+mn-ea"/>
                <a:cs typeface="Arial" charset="0"/>
              </a:rPr>
              <a:t>La disminución de las prelaciones tiene que ver con la 	prosecución de los alumnos. El exceso de prelaciones, 	sobre todo si son innecesarias, y si emplea la forma 	draconiana de las prelaciones absolutas, obstaculiza tal 	prosecución. Eso nos dice que la exigencia de poner 	requisitos prudentes viene a favorecer el flujo normal de los 	alumnos en sus carreras (Peñaloza </a:t>
            </a:r>
            <a:r>
              <a:rPr kumimoji="0" lang="es-AR" b="0" i="1" u="none" strike="noStrike" kern="1200" cap="none" spc="0" normalizeH="0" baseline="0" noProof="0" dirty="0" err="1">
                <a:ln>
                  <a:noFill/>
                </a:ln>
                <a:solidFill>
                  <a:srgbClr val="000000"/>
                </a:solidFill>
                <a:effectLst/>
                <a:uLnTx/>
                <a:uFillTx/>
                <a:latin typeface="Arial" charset="0"/>
                <a:ea typeface="+mn-ea"/>
                <a:cs typeface="Arial" charset="0"/>
              </a:rPr>
              <a:t>Ramella</a:t>
            </a:r>
            <a:r>
              <a:rPr kumimoji="0" lang="es-AR" b="0" i="1" u="none" strike="noStrike" kern="1200" cap="none" spc="0" normalizeH="0" baseline="0" noProof="0" dirty="0">
                <a:ln>
                  <a:noFill/>
                </a:ln>
                <a:solidFill>
                  <a:srgbClr val="000000"/>
                </a:solidFill>
                <a:effectLst/>
                <a:uLnTx/>
                <a:uFillTx/>
                <a:latin typeface="Arial" charset="0"/>
                <a:ea typeface="+mn-ea"/>
                <a:cs typeface="Arial" charset="0"/>
              </a:rPr>
              <a:t>, 2005: 81).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b="0" i="0" u="none" strike="noStrike" kern="1200" cap="none" spc="0" normalizeH="0" baseline="0" noProof="0" dirty="0">
                <a:ln>
                  <a:noFill/>
                </a:ln>
                <a:solidFill>
                  <a:srgbClr val="000000"/>
                </a:solidFill>
                <a:effectLst/>
                <a:uLnTx/>
                <a:uFillTx/>
                <a:latin typeface="Arial" charset="0"/>
                <a:ea typeface="+mn-ea"/>
                <a:cs typeface="Arial" charset="0"/>
              </a:rPr>
              <a:t> </a:t>
            </a:r>
            <a:endParaRPr kumimoji="0" lang="es-AR"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2661694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23A4D7-A101-4AA8-872F-7A4735472F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14843">
                    <a:lumMod val="60000"/>
                    <a:lumOff val="40000"/>
                  </a:srgbClr>
                </a:solidFill>
                <a:effectLst/>
                <a:uLnTx/>
                <a:uFillTx/>
                <a:latin typeface="Euphemia"/>
                <a:ea typeface="+mn-ea"/>
                <a:cs typeface="+mn-cs"/>
              </a:rPr>
              <a:t>Taller de Tesis I</a:t>
            </a:r>
          </a:p>
        </p:txBody>
      </p:sp>
      <p:sp>
        <p:nvSpPr>
          <p:cNvPr id="3" name="Slide Number Placeholder 2">
            <a:extLst>
              <a:ext uri="{FF2B5EF4-FFF2-40B4-BE49-F238E27FC236}">
                <a16:creationId xmlns:a16="http://schemas.microsoft.com/office/drawing/2014/main" id="{24B88486-C476-4299-A5CB-FD96D9A201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F403F-9A12-441A-BDA5-18CD0D09ADA9}" type="slidenum">
              <a:rPr kumimoji="0" lang="es-ES" sz="1200" b="0" i="0" u="none" strike="noStrike" kern="1200" cap="none" spc="0" normalizeH="0" baseline="0" noProof="0" smtClean="0">
                <a:ln>
                  <a:noFill/>
                </a:ln>
                <a:solidFill>
                  <a:srgbClr val="514843">
                    <a:lumMod val="60000"/>
                    <a:lumOff val="4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srgbClr val="514843">
                  <a:lumMod val="60000"/>
                  <a:lumOff val="40000"/>
                </a:srgbClr>
              </a:solidFill>
              <a:effectLst/>
              <a:uLnTx/>
              <a:uFillTx/>
              <a:latin typeface="Euphemia"/>
              <a:ea typeface="+mn-ea"/>
              <a:cs typeface="+mn-cs"/>
            </a:endParaRPr>
          </a:p>
        </p:txBody>
      </p:sp>
      <p:sp>
        <p:nvSpPr>
          <p:cNvPr id="4" name="Rectangle 3">
            <a:extLst>
              <a:ext uri="{FF2B5EF4-FFF2-40B4-BE49-F238E27FC236}">
                <a16:creationId xmlns:a16="http://schemas.microsoft.com/office/drawing/2014/main" id="{8FC29DDC-FCDA-4223-8941-BEDBB6040EA8}"/>
              </a:ext>
            </a:extLst>
          </p:cNvPr>
          <p:cNvSpPr/>
          <p:nvPr/>
        </p:nvSpPr>
        <p:spPr>
          <a:xfrm>
            <a:off x="2519386" y="136525"/>
            <a:ext cx="8082353" cy="467820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s-AR" sz="1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s-AR" sz="2800" b="0" i="1"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AR" sz="2800" b="0" i="1"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Índice de Prelación Ponderado</a:t>
            </a: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Total de las asignaturas preladas (correlativas), sobre el total de las asignaturas o unidades curriculares del Plan de estudios.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 fórmula es la siguiente:</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IPP </a:t>
            </a:r>
            <a:r>
              <a:rPr kumimoji="0" lang="es-AR" sz="2800" b="0" i="0" u="sng"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Total de Prelaciones (correlativas</a:t>
            </a: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total de unidades</a:t>
            </a:r>
          </a:p>
          <a:p>
            <a:pPr marL="0" marR="0" lvl="0" indent="0" algn="l" defTabSz="914400" rtl="0" eaLnBrk="1" fontAlgn="base" latinLnBrk="0" hangingPunct="1">
              <a:lnSpc>
                <a:spcPct val="100000"/>
              </a:lnSpc>
              <a:spcBef>
                <a:spcPct val="0"/>
              </a:spcBef>
              <a:spcAft>
                <a:spcPts val="0"/>
              </a:spcAft>
              <a:buClrTx/>
              <a:buSzTx/>
              <a:buFontTx/>
              <a:buNone/>
              <a:tabLst/>
              <a:defRPr/>
            </a:pPr>
            <a:endParaRPr lang="es-AR" sz="2800" dirty="0">
              <a:solidFill>
                <a:srgbClr val="514843"/>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lang="es-AR" sz="2800" dirty="0">
                <a:solidFill>
                  <a:srgbClr val="514843"/>
                </a:solidFill>
                <a:latin typeface="Times New Roman" panose="02020603050405020304" pitchFamily="18" charset="0"/>
                <a:ea typeface="Times New Roman" panose="02020603050405020304" pitchFamily="18" charset="0"/>
                <a:cs typeface="Times New Roman" panose="02020603050405020304" pitchFamily="18" charset="0"/>
              </a:rPr>
              <a:t>0</a:t>
            </a:r>
            <a:r>
              <a:rPr kumimoji="0" lang="es-AR" sz="2800" b="0" i="0" u="none" strike="noStrike" kern="1200" cap="none" spc="0" normalizeH="0" baseline="0" noProof="0" dirty="0">
                <a:ln>
                  <a:noFill/>
                </a:ln>
                <a:solidFill>
                  <a:srgbClr val="51484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 2,5</a:t>
            </a:r>
          </a:p>
        </p:txBody>
      </p:sp>
      <p:sp>
        <p:nvSpPr>
          <p:cNvPr id="5" name="TextBox 4">
            <a:extLst>
              <a:ext uri="{FF2B5EF4-FFF2-40B4-BE49-F238E27FC236}">
                <a16:creationId xmlns:a16="http://schemas.microsoft.com/office/drawing/2014/main" id="{1406BC00-E2D8-4C93-97EE-284C0109A18A}"/>
              </a:ext>
            </a:extLst>
          </p:cNvPr>
          <p:cNvSpPr txBox="1"/>
          <p:nvPr/>
        </p:nvSpPr>
        <p:spPr>
          <a:xfrm>
            <a:off x="2519386" y="5149455"/>
            <a:ext cx="10495721" cy="369332"/>
          </a:xfrm>
          <a:prstGeom prst="rect">
            <a:avLst/>
          </a:prstGeom>
          <a:noFill/>
        </p:spPr>
        <p:txBody>
          <a:bodyPr wrap="square" rtlCol="0">
            <a:spAutoFit/>
          </a:bodyPr>
          <a:lstStyle/>
          <a:p>
            <a:r>
              <a:rPr lang="es-AR" b="1" dirty="0"/>
              <a:t>Las asignaturas no deberían tener más de 2 correlativas</a:t>
            </a:r>
          </a:p>
        </p:txBody>
      </p:sp>
    </p:spTree>
    <p:extLst>
      <p:ext uri="{BB962C8B-B14F-4D97-AF65-F5344CB8AC3E}">
        <p14:creationId xmlns:p14="http://schemas.microsoft.com/office/powerpoint/2010/main" val="664695014"/>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Título"/>
          <p:cNvSpPr>
            <a:spLocks noGrp="1"/>
          </p:cNvSpPr>
          <p:nvPr>
            <p:ph type="title" idx="4294967295"/>
          </p:nvPr>
        </p:nvSpPr>
        <p:spPr/>
        <p:txBody>
          <a:bodyPr vert="horz" wrap="square" lIns="0" tIns="45720" rIns="0" bIns="45720" numCol="1" anchor="t" anchorCtr="0" compatLnSpc="1">
            <a:prstTxWarp prst="textNoShape">
              <a:avLst/>
            </a:prstTxWarp>
          </a:bodyPr>
          <a:lstStyle/>
          <a:p>
            <a:r>
              <a:rPr lang="es-ES" sz="7400" dirty="0">
                <a:latin typeface="Arial Black" pitchFamily="34" charset="0"/>
              </a:rPr>
              <a:t>       Frondosidad </a:t>
            </a:r>
            <a:r>
              <a:rPr lang="es-ES" dirty="0">
                <a:latin typeface="Arial Black" pitchFamily="34" charset="0"/>
              </a:rPr>
              <a:t>  </a:t>
            </a:r>
            <a:r>
              <a:rPr lang="es-ES" dirty="0"/>
              <a:t>             </a:t>
            </a:r>
          </a:p>
        </p:txBody>
      </p:sp>
      <p:sp>
        <p:nvSpPr>
          <p:cNvPr id="24616" name="5 CuadroTexto"/>
          <p:cNvSpPr txBox="1">
            <a:spLocks noChangeArrowheads="1"/>
          </p:cNvSpPr>
          <p:nvPr/>
        </p:nvSpPr>
        <p:spPr bwMode="auto">
          <a:xfrm>
            <a:off x="4526845" y="3757261"/>
            <a:ext cx="3394075" cy="157003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4800" b="1" i="0" u="none" strike="noStrike" kern="1200" cap="none" spc="0" normalizeH="0" baseline="0" noProof="0">
                <a:ln>
                  <a:noFill/>
                </a:ln>
                <a:solidFill>
                  <a:prstClr val="black"/>
                </a:solidFill>
                <a:effectLst/>
                <a:uLnTx/>
                <a:uFillTx/>
                <a:latin typeface="Arial" charset="0"/>
                <a:ea typeface="+mn-ea"/>
                <a:cs typeface="Arial" charset="0"/>
              </a:rPr>
              <a:t>     20-25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800" b="1"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6" name="Table 5">
            <a:extLst>
              <a:ext uri="{FF2B5EF4-FFF2-40B4-BE49-F238E27FC236}">
                <a16:creationId xmlns:a16="http://schemas.microsoft.com/office/drawing/2014/main" id="{89A9E5AD-39A0-493C-8BEA-BCEAABF3751F}"/>
              </a:ext>
            </a:extLst>
          </p:cNvPr>
          <p:cNvGraphicFramePr>
            <a:graphicFrameLocks noGrp="1"/>
          </p:cNvGraphicFramePr>
          <p:nvPr/>
        </p:nvGraphicFramePr>
        <p:xfrm>
          <a:off x="3291839" y="1894114"/>
          <a:ext cx="6412092" cy="1416192"/>
        </p:xfrm>
        <a:graphic>
          <a:graphicData uri="http://schemas.openxmlformats.org/drawingml/2006/table">
            <a:tbl>
              <a:tblPr firstRow="1" bandRow="1">
                <a:tableStyleId>{5C22544A-7EE6-4342-B048-85BDC9FD1C3A}</a:tableStyleId>
              </a:tblPr>
              <a:tblGrid>
                <a:gridCol w="534341">
                  <a:extLst>
                    <a:ext uri="{9D8B030D-6E8A-4147-A177-3AD203B41FA5}">
                      <a16:colId xmlns:a16="http://schemas.microsoft.com/office/drawing/2014/main" val="2371614424"/>
                    </a:ext>
                  </a:extLst>
                </a:gridCol>
                <a:gridCol w="534341">
                  <a:extLst>
                    <a:ext uri="{9D8B030D-6E8A-4147-A177-3AD203B41FA5}">
                      <a16:colId xmlns:a16="http://schemas.microsoft.com/office/drawing/2014/main" val="1521260899"/>
                    </a:ext>
                  </a:extLst>
                </a:gridCol>
                <a:gridCol w="534341">
                  <a:extLst>
                    <a:ext uri="{9D8B030D-6E8A-4147-A177-3AD203B41FA5}">
                      <a16:colId xmlns:a16="http://schemas.microsoft.com/office/drawing/2014/main" val="2689705866"/>
                    </a:ext>
                  </a:extLst>
                </a:gridCol>
                <a:gridCol w="534341">
                  <a:extLst>
                    <a:ext uri="{9D8B030D-6E8A-4147-A177-3AD203B41FA5}">
                      <a16:colId xmlns:a16="http://schemas.microsoft.com/office/drawing/2014/main" val="3214397703"/>
                    </a:ext>
                  </a:extLst>
                </a:gridCol>
                <a:gridCol w="534341">
                  <a:extLst>
                    <a:ext uri="{9D8B030D-6E8A-4147-A177-3AD203B41FA5}">
                      <a16:colId xmlns:a16="http://schemas.microsoft.com/office/drawing/2014/main" val="3417385422"/>
                    </a:ext>
                  </a:extLst>
                </a:gridCol>
                <a:gridCol w="534341">
                  <a:extLst>
                    <a:ext uri="{9D8B030D-6E8A-4147-A177-3AD203B41FA5}">
                      <a16:colId xmlns:a16="http://schemas.microsoft.com/office/drawing/2014/main" val="466559155"/>
                    </a:ext>
                  </a:extLst>
                </a:gridCol>
                <a:gridCol w="534341">
                  <a:extLst>
                    <a:ext uri="{9D8B030D-6E8A-4147-A177-3AD203B41FA5}">
                      <a16:colId xmlns:a16="http://schemas.microsoft.com/office/drawing/2014/main" val="396279439"/>
                    </a:ext>
                  </a:extLst>
                </a:gridCol>
                <a:gridCol w="534341">
                  <a:extLst>
                    <a:ext uri="{9D8B030D-6E8A-4147-A177-3AD203B41FA5}">
                      <a16:colId xmlns:a16="http://schemas.microsoft.com/office/drawing/2014/main" val="1857111805"/>
                    </a:ext>
                  </a:extLst>
                </a:gridCol>
                <a:gridCol w="534341">
                  <a:extLst>
                    <a:ext uri="{9D8B030D-6E8A-4147-A177-3AD203B41FA5}">
                      <a16:colId xmlns:a16="http://schemas.microsoft.com/office/drawing/2014/main" val="158763563"/>
                    </a:ext>
                  </a:extLst>
                </a:gridCol>
                <a:gridCol w="534341">
                  <a:extLst>
                    <a:ext uri="{9D8B030D-6E8A-4147-A177-3AD203B41FA5}">
                      <a16:colId xmlns:a16="http://schemas.microsoft.com/office/drawing/2014/main" val="140148115"/>
                    </a:ext>
                  </a:extLst>
                </a:gridCol>
                <a:gridCol w="534341">
                  <a:extLst>
                    <a:ext uri="{9D8B030D-6E8A-4147-A177-3AD203B41FA5}">
                      <a16:colId xmlns:a16="http://schemas.microsoft.com/office/drawing/2014/main" val="4081016078"/>
                    </a:ext>
                  </a:extLst>
                </a:gridCol>
                <a:gridCol w="534341">
                  <a:extLst>
                    <a:ext uri="{9D8B030D-6E8A-4147-A177-3AD203B41FA5}">
                      <a16:colId xmlns:a16="http://schemas.microsoft.com/office/drawing/2014/main" val="1004177981"/>
                    </a:ext>
                  </a:extLst>
                </a:gridCol>
              </a:tblGrid>
              <a:tr h="708096">
                <a:tc>
                  <a:txBody>
                    <a:bodyPr/>
                    <a:lstStyle/>
                    <a:p>
                      <a:r>
                        <a:rPr lang="es-ES" dirty="0"/>
                        <a:t>1</a:t>
                      </a:r>
                    </a:p>
                  </a:txBody>
                  <a:tcPr/>
                </a:tc>
                <a:tc>
                  <a:txBody>
                    <a:bodyPr/>
                    <a:lstStyle/>
                    <a:p>
                      <a:r>
                        <a:rPr lang="es-ES" dirty="0"/>
                        <a:t>2</a:t>
                      </a:r>
                    </a:p>
                  </a:txBody>
                  <a:tcPr/>
                </a:tc>
                <a:tc>
                  <a:txBody>
                    <a:bodyPr/>
                    <a:lstStyle/>
                    <a:p>
                      <a:r>
                        <a:rPr lang="es-ES" dirty="0"/>
                        <a:t>3</a:t>
                      </a:r>
                    </a:p>
                  </a:txBody>
                  <a:tcPr/>
                </a:tc>
                <a:tc>
                  <a:txBody>
                    <a:bodyPr/>
                    <a:lstStyle/>
                    <a:p>
                      <a:r>
                        <a:rPr lang="es-ES" dirty="0"/>
                        <a:t>4</a:t>
                      </a:r>
                    </a:p>
                  </a:txBody>
                  <a:tcPr/>
                </a:tc>
                <a:tc>
                  <a:txBody>
                    <a:bodyPr/>
                    <a:lstStyle/>
                    <a:p>
                      <a:r>
                        <a:rPr lang="es-ES" dirty="0"/>
                        <a:t>5</a:t>
                      </a:r>
                    </a:p>
                  </a:txBody>
                  <a:tcPr/>
                </a:tc>
                <a:tc>
                  <a:txBody>
                    <a:bodyPr/>
                    <a:lstStyle/>
                    <a:p>
                      <a:r>
                        <a:rPr lang="es-ES" dirty="0"/>
                        <a:t>6</a:t>
                      </a:r>
                    </a:p>
                  </a:txBody>
                  <a:tcPr/>
                </a:tc>
                <a:tc>
                  <a:txBody>
                    <a:bodyPr/>
                    <a:lstStyle/>
                    <a:p>
                      <a:r>
                        <a:rPr lang="es-ES" dirty="0"/>
                        <a:t>7</a:t>
                      </a:r>
                    </a:p>
                  </a:txBody>
                  <a:tcPr/>
                </a:tc>
                <a:tc>
                  <a:txBody>
                    <a:bodyPr/>
                    <a:lstStyle/>
                    <a:p>
                      <a:r>
                        <a:rPr lang="es-ES" dirty="0"/>
                        <a:t>8</a:t>
                      </a:r>
                    </a:p>
                  </a:txBody>
                  <a:tcPr/>
                </a:tc>
                <a:tc>
                  <a:txBody>
                    <a:bodyPr/>
                    <a:lstStyle/>
                    <a:p>
                      <a:r>
                        <a:rPr lang="es-ES" dirty="0"/>
                        <a:t>9</a:t>
                      </a:r>
                    </a:p>
                  </a:txBody>
                  <a:tcPr/>
                </a:tc>
                <a:tc>
                  <a:txBody>
                    <a:bodyPr/>
                    <a:lstStyle/>
                    <a:p>
                      <a:r>
                        <a:rPr lang="es-ES" dirty="0"/>
                        <a:t>10</a:t>
                      </a:r>
                    </a:p>
                  </a:txBody>
                  <a:tcPr/>
                </a:tc>
                <a:tc>
                  <a:txBody>
                    <a:bodyPr/>
                    <a:lstStyle/>
                    <a:p>
                      <a:r>
                        <a:rPr lang="es-ES" dirty="0"/>
                        <a:t>11</a:t>
                      </a:r>
                    </a:p>
                  </a:txBody>
                  <a:tcPr/>
                </a:tc>
                <a:tc>
                  <a:txBody>
                    <a:bodyPr/>
                    <a:lstStyle/>
                    <a:p>
                      <a:r>
                        <a:rPr lang="es-ES" dirty="0"/>
                        <a:t>12</a:t>
                      </a:r>
                    </a:p>
                  </a:txBody>
                  <a:tcPr/>
                </a:tc>
                <a:extLst>
                  <a:ext uri="{0D108BD9-81ED-4DB2-BD59-A6C34878D82A}">
                    <a16:rowId xmlns:a16="http://schemas.microsoft.com/office/drawing/2014/main" val="3528467767"/>
                  </a:ext>
                </a:extLst>
              </a:tr>
              <a:tr h="708096">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dirty="0"/>
                    </a:p>
                  </a:txBody>
                  <a:tcPr/>
                </a:tc>
                <a:extLst>
                  <a:ext uri="{0D108BD9-81ED-4DB2-BD59-A6C34878D82A}">
                    <a16:rowId xmlns:a16="http://schemas.microsoft.com/office/drawing/2014/main" val="883241456"/>
                  </a:ext>
                </a:extLst>
              </a:tr>
            </a:tbl>
          </a:graphicData>
        </a:graphic>
      </p:graphicFrame>
    </p:spTree>
    <p:extLst>
      <p:ext uri="{BB962C8B-B14F-4D97-AF65-F5344CB8AC3E}">
        <p14:creationId xmlns:p14="http://schemas.microsoft.com/office/powerpoint/2010/main" val="395928703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78167" y="1806056"/>
            <a:ext cx="10986052" cy="1063487"/>
          </a:xfrm>
        </p:spPr>
        <p:txBody>
          <a:bodyPr>
            <a:normAutofit fontScale="90000"/>
          </a:bodyPr>
          <a:lstStyle/>
          <a:p>
            <a:r>
              <a:rPr lang="es-AR" dirty="0">
                <a:solidFill>
                  <a:srgbClr val="FF0000"/>
                </a:solidFill>
                <a:latin typeface="Arial Black" panose="020B0A04020102020204" pitchFamily="34" charset="0"/>
              </a:rPr>
              <a:t>Para expandir la participación..</a:t>
            </a:r>
            <a:br>
              <a:rPr lang="es-AR" dirty="0">
                <a:latin typeface="Arial Black" panose="020B0A04020102020204" pitchFamily="34" charset="0"/>
              </a:rPr>
            </a:br>
            <a:endParaRPr lang="es-ES" dirty="0">
              <a:latin typeface="Arial Black" panose="020B0A04020102020204" pitchFamily="34" charset="0"/>
            </a:endParaRPr>
          </a:p>
        </p:txBody>
      </p:sp>
      <p:pic>
        <p:nvPicPr>
          <p:cNvPr id="2" name="Picture 1">
            <a:extLst>
              <a:ext uri="{FF2B5EF4-FFF2-40B4-BE49-F238E27FC236}">
                <a16:creationId xmlns:a16="http://schemas.microsoft.com/office/drawing/2014/main" id="{596C1C77-0576-4E70-AE39-CCC4507B3C85}"/>
              </a:ext>
            </a:extLst>
          </p:cNvPr>
          <p:cNvPicPr>
            <a:picLocks noChangeAspect="1"/>
          </p:cNvPicPr>
          <p:nvPr/>
        </p:nvPicPr>
        <p:blipFill>
          <a:blip r:embed="rId2"/>
          <a:stretch>
            <a:fillRect/>
          </a:stretch>
        </p:blipFill>
        <p:spPr>
          <a:xfrm rot="20381827">
            <a:off x="1190738" y="3133019"/>
            <a:ext cx="3459680" cy="271151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4964215-B73F-4450-9D64-044A52DF1811}"/>
              </a:ext>
            </a:extLst>
          </p:cNvPr>
          <p:cNvPicPr>
            <a:picLocks noChangeAspect="1"/>
          </p:cNvPicPr>
          <p:nvPr/>
        </p:nvPicPr>
        <p:blipFill>
          <a:blip r:embed="rId3"/>
          <a:stretch>
            <a:fillRect/>
          </a:stretch>
        </p:blipFill>
        <p:spPr>
          <a:xfrm rot="20493197">
            <a:off x="7901213" y="3053001"/>
            <a:ext cx="3206529" cy="277663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30662E1-F6BC-4AB4-9226-05461F4E7A4C}"/>
              </a:ext>
            </a:extLst>
          </p:cNvPr>
          <p:cNvPicPr>
            <a:picLocks noChangeAspect="1"/>
          </p:cNvPicPr>
          <p:nvPr/>
        </p:nvPicPr>
        <p:blipFill>
          <a:blip r:embed="rId4"/>
          <a:stretch>
            <a:fillRect/>
          </a:stretch>
        </p:blipFill>
        <p:spPr>
          <a:xfrm>
            <a:off x="4442738" y="2789427"/>
            <a:ext cx="3306524" cy="2463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0493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25CDAE5A-D938-4258-957E-35D36E3A7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F403F-9A12-441A-BDA5-18CD0D09ADA9}" type="slidenum">
              <a:rPr kumimoji="0" lang="es-ES" sz="1200" b="0" i="0" u="none" strike="noStrike" kern="1200" cap="none" spc="0" normalizeH="0" baseline="0" noProof="0" smtClean="0">
                <a:ln>
                  <a:noFill/>
                </a:ln>
                <a:solidFill>
                  <a:srgbClr val="514843">
                    <a:lumMod val="60000"/>
                    <a:lumOff val="4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200" b="0" i="0" u="none" strike="noStrike" kern="1200" cap="none" spc="0" normalizeH="0" baseline="0" noProof="0">
              <a:ln>
                <a:noFill/>
              </a:ln>
              <a:solidFill>
                <a:srgbClr val="514843">
                  <a:lumMod val="60000"/>
                  <a:lumOff val="40000"/>
                </a:srgbClr>
              </a:solidFill>
              <a:effectLst/>
              <a:uLnTx/>
              <a:uFillTx/>
              <a:latin typeface="Euphemia"/>
              <a:ea typeface="+mn-ea"/>
              <a:cs typeface="+mn-cs"/>
            </a:endParaRPr>
          </a:p>
        </p:txBody>
      </p:sp>
      <p:sp>
        <p:nvSpPr>
          <p:cNvPr id="4" name="CuadroTexto 3">
            <a:extLst>
              <a:ext uri="{FF2B5EF4-FFF2-40B4-BE49-F238E27FC236}">
                <a16:creationId xmlns:a16="http://schemas.microsoft.com/office/drawing/2014/main" id="{B810D9FA-D97C-4779-AA25-6E390A1D3CFE}"/>
              </a:ext>
            </a:extLst>
          </p:cNvPr>
          <p:cNvSpPr txBox="1"/>
          <p:nvPr/>
        </p:nvSpPr>
        <p:spPr>
          <a:xfrm>
            <a:off x="2664903" y="1736521"/>
            <a:ext cx="7659148"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36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gradualidad en la presencialidad, gradualidad en la carga horaria</a:t>
            </a:r>
          </a:p>
        </p:txBody>
      </p:sp>
      <p:pic>
        <p:nvPicPr>
          <p:cNvPr id="15362" name="Picture 2" descr="Resultado de imagen para curvas que se intersectan cuando aumenta disminuye">
            <a:extLst>
              <a:ext uri="{FF2B5EF4-FFF2-40B4-BE49-F238E27FC236}">
                <a16:creationId xmlns:a16="http://schemas.microsoft.com/office/drawing/2014/main" id="{2CABBF06-7B66-4623-B0AC-A2436ADA3A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521" b="14110"/>
          <a:stretch/>
        </p:blipFill>
        <p:spPr bwMode="auto">
          <a:xfrm>
            <a:off x="4595194" y="3680276"/>
            <a:ext cx="3001612" cy="223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875"/>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308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9F9245-9D9F-4CE3-9A5E-A1E707A66B03}"/>
              </a:ext>
            </a:extLst>
          </p:cNvPr>
          <p:cNvSpPr txBox="1"/>
          <p:nvPr/>
        </p:nvSpPr>
        <p:spPr>
          <a:xfrm>
            <a:off x="1113810" y="3130041"/>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dirty="0" err="1">
                <a:latin typeface="+mj-lt"/>
                <a:ea typeface="+mj-ea"/>
                <a:cs typeface="+mj-cs"/>
              </a:rPr>
              <a:t>Botiquín</a:t>
            </a:r>
            <a:r>
              <a:rPr lang="en-US" sz="5400" dirty="0">
                <a:latin typeface="+mj-lt"/>
                <a:ea typeface="+mj-ea"/>
                <a:cs typeface="+mj-cs"/>
              </a:rPr>
              <a:t> </a:t>
            </a:r>
            <a:r>
              <a:rPr lang="en-US" sz="5400" dirty="0" err="1">
                <a:latin typeface="+mj-lt"/>
                <a:ea typeface="+mj-ea"/>
                <a:cs typeface="+mj-cs"/>
              </a:rPr>
              <a:t>pedagógico</a:t>
            </a:r>
            <a:endParaRPr lang="en-US" sz="5400" dirty="0">
              <a:latin typeface="+mj-lt"/>
              <a:ea typeface="+mj-ea"/>
              <a:cs typeface="+mj-cs"/>
            </a:endParaRPr>
          </a:p>
        </p:txBody>
      </p:sp>
      <p:grpSp>
        <p:nvGrpSpPr>
          <p:cNvPr id="3089" name="Group 308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084" name="Rectangle 308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8" name="Rectangle 308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Taza de café">
            <a:extLst>
              <a:ext uri="{FF2B5EF4-FFF2-40B4-BE49-F238E27FC236}">
                <a16:creationId xmlns:a16="http://schemas.microsoft.com/office/drawing/2014/main" id="{57B5017D-4F90-437B-8F50-03CB88B0D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88" r="16812" b="1"/>
          <a:stretch/>
        </p:blipFill>
        <p:spPr bwMode="auto">
          <a:xfrm>
            <a:off x="5922492"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1412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1E167F8-966D-4F82-B11B-6E844618E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14843">
                    <a:lumMod val="60000"/>
                    <a:lumOff val="40000"/>
                  </a:srgbClr>
                </a:solidFill>
                <a:effectLst/>
                <a:uLnTx/>
                <a:uFillTx/>
                <a:latin typeface="Euphemia"/>
                <a:ea typeface="+mn-ea"/>
                <a:cs typeface="+mn-cs"/>
              </a:rPr>
              <a:t>Taller de Tesis I</a:t>
            </a:r>
          </a:p>
        </p:txBody>
      </p:sp>
      <p:sp>
        <p:nvSpPr>
          <p:cNvPr id="3" name="Marcador de número de diapositiva 2">
            <a:extLst>
              <a:ext uri="{FF2B5EF4-FFF2-40B4-BE49-F238E27FC236}">
                <a16:creationId xmlns:a16="http://schemas.microsoft.com/office/drawing/2014/main" id="{CC841F7D-1AAB-4514-A5BE-E01ED53E1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F403F-9A12-441A-BDA5-18CD0D09ADA9}" type="slidenum">
              <a:rPr kumimoji="0" lang="es-ES" sz="1200" b="0" i="0" u="none" strike="noStrike" kern="1200" cap="none" spc="0" normalizeH="0" baseline="0" noProof="0" smtClean="0">
                <a:ln>
                  <a:noFill/>
                </a:ln>
                <a:solidFill>
                  <a:srgbClr val="514843">
                    <a:lumMod val="60000"/>
                    <a:lumOff val="4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ES" sz="1200" b="0" i="0" u="none" strike="noStrike" kern="1200" cap="none" spc="0" normalizeH="0" baseline="0" noProof="0">
              <a:ln>
                <a:noFill/>
              </a:ln>
              <a:solidFill>
                <a:srgbClr val="514843">
                  <a:lumMod val="60000"/>
                  <a:lumOff val="40000"/>
                </a:srgbClr>
              </a:solidFill>
              <a:effectLst/>
              <a:uLnTx/>
              <a:uFillTx/>
              <a:latin typeface="Euphemia"/>
              <a:ea typeface="+mn-ea"/>
              <a:cs typeface="+mn-cs"/>
            </a:endParaRPr>
          </a:p>
        </p:txBody>
      </p:sp>
      <p:sp>
        <p:nvSpPr>
          <p:cNvPr id="4" name="CuadroTexto 3">
            <a:extLst>
              <a:ext uri="{FF2B5EF4-FFF2-40B4-BE49-F238E27FC236}">
                <a16:creationId xmlns:a16="http://schemas.microsoft.com/office/drawing/2014/main" id="{6C2C240A-8BFA-4610-9244-243C7B122199}"/>
              </a:ext>
            </a:extLst>
          </p:cNvPr>
          <p:cNvSpPr txBox="1"/>
          <p:nvPr/>
        </p:nvSpPr>
        <p:spPr>
          <a:xfrm>
            <a:off x="2794732" y="3075057"/>
            <a:ext cx="6014907"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sz="40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rPr>
              <a:t>La práctica en la 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4000" b="0" i="0" u="none" strike="noStrike" kern="1200" cap="none" spc="0" normalizeH="0" baseline="0" noProof="0" dirty="0">
              <a:ln>
                <a:noFill/>
              </a:ln>
              <a:solidFill>
                <a:srgbClr val="514843"/>
              </a:solidFill>
              <a:effectLst/>
              <a:uLnTx/>
              <a:uFillTx/>
              <a:latin typeface="Arial Black" panose="020B0A04020102020204" pitchFamily="34" charset="0"/>
              <a:ea typeface="+mn-ea"/>
              <a:cs typeface="Arial" charset="0"/>
            </a:endParaRPr>
          </a:p>
        </p:txBody>
      </p:sp>
    </p:spTree>
    <p:extLst>
      <p:ext uri="{BB962C8B-B14F-4D97-AF65-F5344CB8AC3E}">
        <p14:creationId xmlns:p14="http://schemas.microsoft.com/office/powerpoint/2010/main" val="910893007"/>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AR" dirty="0"/>
              <a:t> </a:t>
            </a:r>
            <a:r>
              <a:rPr lang="es-AR" sz="4400" dirty="0" err="1">
                <a:solidFill>
                  <a:schemeClr val="tx1"/>
                </a:solidFill>
                <a:effectLst/>
                <a:latin typeface="Arial Black" pitchFamily="34" charset="0"/>
              </a:rPr>
              <a:t>Theoria</a:t>
            </a:r>
            <a:r>
              <a:rPr lang="es-AR" sz="4400" dirty="0">
                <a:solidFill>
                  <a:schemeClr val="tx1"/>
                </a:solidFill>
                <a:effectLst/>
                <a:latin typeface="Arial Black" pitchFamily="34" charset="0"/>
              </a:rPr>
              <a:t> sine praxis </a:t>
            </a:r>
            <a:r>
              <a:rPr lang="es-AR" sz="4400" dirty="0" err="1">
                <a:solidFill>
                  <a:schemeClr val="tx1"/>
                </a:solidFill>
                <a:effectLst/>
                <a:latin typeface="Arial Black" pitchFamily="34" charset="0"/>
              </a:rPr>
              <a:t>est</a:t>
            </a:r>
            <a:r>
              <a:rPr lang="es-AR" sz="4400" dirty="0">
                <a:solidFill>
                  <a:schemeClr val="tx1"/>
                </a:solidFill>
                <a:effectLst/>
                <a:latin typeface="Arial Black" pitchFamily="34" charset="0"/>
              </a:rPr>
              <a:t> </a:t>
            </a:r>
            <a:r>
              <a:rPr lang="es-AR" sz="4400" dirty="0" err="1">
                <a:solidFill>
                  <a:schemeClr val="tx1"/>
                </a:solidFill>
                <a:effectLst/>
                <a:latin typeface="Arial Black" pitchFamily="34" charset="0"/>
              </a:rPr>
              <a:t>sicut</a:t>
            </a:r>
            <a:r>
              <a:rPr lang="es-AR" sz="4400" dirty="0">
                <a:solidFill>
                  <a:schemeClr val="tx1"/>
                </a:solidFill>
                <a:effectLst/>
                <a:latin typeface="Arial Black" pitchFamily="34" charset="0"/>
              </a:rPr>
              <a:t> </a:t>
            </a:r>
            <a:r>
              <a:rPr lang="es-AR" sz="4400" dirty="0" err="1">
                <a:solidFill>
                  <a:schemeClr val="tx1"/>
                </a:solidFill>
                <a:effectLst/>
                <a:latin typeface="Arial Black" pitchFamily="34" charset="0"/>
              </a:rPr>
              <a:t>currus</a:t>
            </a:r>
            <a:r>
              <a:rPr lang="es-AR" sz="4400" dirty="0">
                <a:solidFill>
                  <a:schemeClr val="tx1"/>
                </a:solidFill>
                <a:effectLst/>
                <a:latin typeface="Arial Black" pitchFamily="34" charset="0"/>
              </a:rPr>
              <a:t> sine axis; praxis sine </a:t>
            </a:r>
            <a:r>
              <a:rPr lang="es-AR" sz="4400" dirty="0" err="1">
                <a:solidFill>
                  <a:schemeClr val="tx1"/>
                </a:solidFill>
                <a:effectLst/>
                <a:latin typeface="Arial Black" pitchFamily="34" charset="0"/>
              </a:rPr>
              <a:t>theoria</a:t>
            </a:r>
            <a:r>
              <a:rPr lang="es-AR" sz="4400" dirty="0">
                <a:solidFill>
                  <a:schemeClr val="tx1"/>
                </a:solidFill>
                <a:effectLst/>
                <a:latin typeface="Arial Black" pitchFamily="34" charset="0"/>
              </a:rPr>
              <a:t> </a:t>
            </a:r>
            <a:r>
              <a:rPr lang="es-AR" sz="4400" dirty="0" err="1">
                <a:solidFill>
                  <a:schemeClr val="tx1"/>
                </a:solidFill>
                <a:effectLst/>
                <a:latin typeface="Arial Black" pitchFamily="34" charset="0"/>
              </a:rPr>
              <a:t>est</a:t>
            </a:r>
            <a:r>
              <a:rPr lang="es-AR" sz="4400" dirty="0">
                <a:solidFill>
                  <a:schemeClr val="tx1"/>
                </a:solidFill>
                <a:effectLst/>
                <a:latin typeface="Arial Black" pitchFamily="34" charset="0"/>
              </a:rPr>
              <a:t> </a:t>
            </a:r>
            <a:r>
              <a:rPr lang="es-AR" sz="4400" dirty="0" err="1">
                <a:solidFill>
                  <a:schemeClr val="tx1"/>
                </a:solidFill>
                <a:effectLst/>
                <a:latin typeface="Arial Black" pitchFamily="34" charset="0"/>
              </a:rPr>
              <a:t>sicut</a:t>
            </a:r>
            <a:r>
              <a:rPr lang="es-AR" sz="4400" dirty="0">
                <a:solidFill>
                  <a:schemeClr val="tx1"/>
                </a:solidFill>
                <a:effectLst/>
                <a:latin typeface="Arial Black" pitchFamily="34" charset="0"/>
              </a:rPr>
              <a:t> </a:t>
            </a:r>
            <a:r>
              <a:rPr lang="es-AR" sz="4400" dirty="0" err="1">
                <a:solidFill>
                  <a:schemeClr val="tx1"/>
                </a:solidFill>
                <a:effectLst/>
                <a:latin typeface="Arial Black" pitchFamily="34" charset="0"/>
              </a:rPr>
              <a:t>currus</a:t>
            </a:r>
            <a:r>
              <a:rPr lang="es-AR" sz="4400" dirty="0">
                <a:solidFill>
                  <a:schemeClr val="tx1"/>
                </a:solidFill>
                <a:effectLst/>
                <a:latin typeface="Arial Black" pitchFamily="34" charset="0"/>
              </a:rPr>
              <a:t> sine </a:t>
            </a:r>
            <a:r>
              <a:rPr lang="es-AR" sz="4400" dirty="0" err="1">
                <a:solidFill>
                  <a:schemeClr val="tx1"/>
                </a:solidFill>
                <a:effectLst/>
                <a:latin typeface="Arial Black" pitchFamily="34" charset="0"/>
              </a:rPr>
              <a:t>via</a:t>
            </a:r>
            <a:r>
              <a:rPr lang="es-AR" sz="4400" dirty="0">
                <a:solidFill>
                  <a:schemeClr val="tx1"/>
                </a:solidFill>
                <a:effectLst/>
                <a:latin typeface="Arial Black" pitchFamily="34" charset="0"/>
              </a:rPr>
              <a:t>...</a:t>
            </a:r>
          </a:p>
        </p:txBody>
      </p:sp>
      <p:sp>
        <p:nvSpPr>
          <p:cNvPr id="4" name="3 Marcador de número de diapositiva"/>
          <p:cNvSpPr>
            <a:spLocks noGrp="1"/>
          </p:cNvSpPr>
          <p:nvPr>
            <p:ph type="sldNum" sz="quarter" idx="10"/>
          </p:nvPr>
        </p:nvSpPr>
        <p:spPr/>
        <p:txBody>
          <a:bodyPr/>
          <a:lstStyle/>
          <a:p>
            <a:pPr fontAlgn="base">
              <a:spcBef>
                <a:spcPct val="0"/>
              </a:spcBef>
              <a:spcAft>
                <a:spcPct val="0"/>
              </a:spcAft>
              <a:defRPr/>
            </a:pPr>
            <a:fld id="{5E652A81-9659-4E96-A9DF-9F7A7DAA7EA1}" type="slidenum">
              <a:rPr lang="en-US" altLang="en-US">
                <a:solidFill>
                  <a:srgbClr val="FFFFFF"/>
                </a:solidFill>
              </a:rPr>
              <a:pPr fontAlgn="base">
                <a:spcBef>
                  <a:spcPct val="0"/>
                </a:spcBef>
                <a:spcAft>
                  <a:spcPct val="0"/>
                </a:spcAft>
                <a:defRPr/>
              </a:pPr>
              <a:t>63</a:t>
            </a:fld>
            <a:endParaRPr lang="en-US" altLang="en-US">
              <a:solidFill>
                <a:srgbClr val="FFFFFF"/>
              </a:solidFill>
            </a:endParaRPr>
          </a:p>
        </p:txBody>
      </p:sp>
    </p:spTree>
    <p:extLst>
      <p:ext uri="{BB962C8B-B14F-4D97-AF65-F5344CB8AC3E}">
        <p14:creationId xmlns:p14="http://schemas.microsoft.com/office/powerpoint/2010/main" val="368333967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5 CuadroTexto"/>
          <p:cNvSpPr txBox="1">
            <a:spLocks noChangeArrowheads="1"/>
          </p:cNvSpPr>
          <p:nvPr/>
        </p:nvSpPr>
        <p:spPr bwMode="auto">
          <a:xfrm>
            <a:off x="2279651" y="1833564"/>
            <a:ext cx="8143875" cy="4402137"/>
          </a:xfrm>
          <a:prstGeom prst="rect">
            <a:avLst/>
          </a:prstGeom>
          <a:noFill/>
          <a:ln w="9525">
            <a:noFill/>
            <a:miter lim="800000"/>
            <a:headEnd/>
            <a:tailEnd/>
          </a:ln>
        </p:spPr>
        <p:txBody>
          <a:bodyPr>
            <a:spAutoFit/>
          </a:bodyPr>
          <a:lstStyle/>
          <a:p>
            <a:pPr fontAlgn="base">
              <a:spcBef>
                <a:spcPct val="0"/>
              </a:spcBef>
              <a:spcAft>
                <a:spcPct val="0"/>
              </a:spcAft>
              <a:defRPr/>
            </a:pPr>
            <a:r>
              <a:rPr lang="es-AR" sz="2800" dirty="0">
                <a:solidFill>
                  <a:srgbClr val="000000"/>
                </a:solidFill>
                <a:latin typeface="Arial Black" pitchFamily="34" charset="0"/>
                <a:cs typeface="Arial" charset="0"/>
              </a:rPr>
              <a:t>Es preciso no confundir la práctica con la motricidad</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Diagnosticar</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Diseñar</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Formular un planteo ganadero</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Elaborar un proyecto</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Planificar</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Trabajar en laboratorio</a:t>
            </a:r>
          </a:p>
          <a:p>
            <a:pPr marL="457200" indent="-457200" fontAlgn="base">
              <a:spcBef>
                <a:spcPct val="0"/>
              </a:spcBef>
              <a:spcAft>
                <a:spcPct val="0"/>
              </a:spcAft>
              <a:buFont typeface="Arial" pitchFamily="34" charset="0"/>
              <a:buChar char="•"/>
              <a:defRPr/>
            </a:pPr>
            <a:r>
              <a:rPr lang="es-AR" sz="2800" dirty="0">
                <a:solidFill>
                  <a:srgbClr val="000000"/>
                </a:solidFill>
                <a:latin typeface="Arial Black" pitchFamily="34" charset="0"/>
                <a:cs typeface="Arial" charset="0"/>
              </a:rPr>
              <a:t>	Trabajar a campo</a:t>
            </a:r>
          </a:p>
          <a:p>
            <a:pPr fontAlgn="base">
              <a:spcBef>
                <a:spcPct val="0"/>
              </a:spcBef>
              <a:spcAft>
                <a:spcPct val="0"/>
              </a:spcAft>
              <a:defRPr/>
            </a:pPr>
            <a:r>
              <a:rPr lang="es-AR" sz="2800" dirty="0">
                <a:solidFill>
                  <a:srgbClr val="000000"/>
                </a:solidFill>
                <a:latin typeface="Arial Black" pitchFamily="34" charset="0"/>
                <a:cs typeface="Arial" charset="0"/>
              </a:rPr>
              <a:t>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1 Marcador de número de diapositiva"/>
          <p:cNvSpPr>
            <a:spLocks noGrp="1"/>
          </p:cNvSpPr>
          <p:nvPr>
            <p:ph type="sldNum" sz="quarter" idx="10"/>
          </p:nvPr>
        </p:nvSpPr>
        <p:spPr bwMode="auto">
          <a:noFill/>
          <a:ln>
            <a:miter lim="800000"/>
            <a:headEnd/>
            <a:tailEnd/>
          </a:ln>
        </p:spPr>
        <p:txBody>
          <a:bodyPr/>
          <a:lstStyle/>
          <a:p>
            <a:pPr fontAlgn="base">
              <a:spcBef>
                <a:spcPct val="0"/>
              </a:spcBef>
              <a:spcAft>
                <a:spcPct val="0"/>
              </a:spcAft>
            </a:pPr>
            <a:fld id="{D84B139B-DAF5-4FB0-B6D1-D1C97706DF26}" type="slidenum">
              <a:rPr lang="en-US" altLang="en-US">
                <a:solidFill>
                  <a:srgbClr val="FFFFFF"/>
                </a:solidFill>
                <a:latin typeface="Arial" charset="0"/>
                <a:cs typeface="Arial" charset="0"/>
              </a:rPr>
              <a:pPr fontAlgn="base">
                <a:spcBef>
                  <a:spcPct val="0"/>
                </a:spcBef>
                <a:spcAft>
                  <a:spcPct val="0"/>
                </a:spcAft>
              </a:pPr>
              <a:t>65</a:t>
            </a:fld>
            <a:endParaRPr lang="en-US" altLang="en-US">
              <a:solidFill>
                <a:srgbClr val="FFFFFF"/>
              </a:solidFill>
              <a:latin typeface="Arial" charset="0"/>
              <a:cs typeface="Arial" charset="0"/>
            </a:endParaRPr>
          </a:p>
        </p:txBody>
      </p:sp>
      <p:sp>
        <p:nvSpPr>
          <p:cNvPr id="3" name="2 CuadroTexto"/>
          <p:cNvSpPr txBox="1"/>
          <p:nvPr/>
        </p:nvSpPr>
        <p:spPr>
          <a:xfrm>
            <a:off x="2738439" y="1998664"/>
            <a:ext cx="7215187" cy="2492375"/>
          </a:xfrm>
          <a:prstGeom prst="rect">
            <a:avLst/>
          </a:prstGeom>
          <a:solidFill>
            <a:schemeClr val="accent5">
              <a:lumMod val="40000"/>
              <a:lumOff val="60000"/>
            </a:schemeClr>
          </a:solidFill>
        </p:spPr>
        <p:txBody>
          <a:bodyPr>
            <a:spAutoFit/>
          </a:bodyPr>
          <a:lstStyle/>
          <a:p>
            <a:pPr algn="ctr" fontAlgn="base">
              <a:spcBef>
                <a:spcPct val="0"/>
              </a:spcBef>
              <a:spcAft>
                <a:spcPct val="0"/>
              </a:spcAft>
              <a:defRPr/>
            </a:pPr>
            <a:endParaRPr lang="es-AR" sz="4400" dirty="0">
              <a:solidFill>
                <a:srgbClr val="000000"/>
              </a:solidFill>
              <a:latin typeface="Arial Black" pitchFamily="34" charset="0"/>
              <a:cs typeface="Arial" charset="0"/>
            </a:endParaRPr>
          </a:p>
          <a:p>
            <a:pPr fontAlgn="base">
              <a:spcBef>
                <a:spcPct val="0"/>
              </a:spcBef>
              <a:spcAft>
                <a:spcPct val="0"/>
              </a:spcAft>
              <a:defRPr/>
            </a:pPr>
            <a:r>
              <a:rPr lang="es-AR" sz="4400" i="1" dirty="0">
                <a:solidFill>
                  <a:srgbClr val="000000"/>
                </a:solidFill>
                <a:latin typeface="Arial Black" pitchFamily="34" charset="0"/>
                <a:cs typeface="Arial" charset="0"/>
              </a:rPr>
              <a:t>***Aprender desde el abordaje teórico</a:t>
            </a:r>
          </a:p>
          <a:p>
            <a:pPr fontAlgn="base">
              <a:spcBef>
                <a:spcPct val="0"/>
              </a:spcBef>
              <a:spcAft>
                <a:spcPct val="0"/>
              </a:spcAft>
              <a:defRPr/>
            </a:pPr>
            <a:endParaRPr lang="es-AR" sz="2400" i="1" dirty="0">
              <a:solidFill>
                <a:srgbClr val="000000"/>
              </a:solidFill>
              <a:latin typeface="Arial Black" pitchFamily="34" charset="0"/>
              <a:cs typeface="Arial" charset="0"/>
            </a:endParaRPr>
          </a:p>
        </p:txBody>
      </p:sp>
      <p:sp>
        <p:nvSpPr>
          <p:cNvPr id="2" name="TextBox 1">
            <a:extLst>
              <a:ext uri="{FF2B5EF4-FFF2-40B4-BE49-F238E27FC236}">
                <a16:creationId xmlns:a16="http://schemas.microsoft.com/office/drawing/2014/main" id="{78F6B8D5-DFCD-4A4A-9F2F-F47DD08A0414}"/>
              </a:ext>
            </a:extLst>
          </p:cNvPr>
          <p:cNvSpPr txBox="1"/>
          <p:nvPr/>
        </p:nvSpPr>
        <p:spPr>
          <a:xfrm>
            <a:off x="2053651" y="674557"/>
            <a:ext cx="8664315" cy="646331"/>
          </a:xfrm>
          <a:prstGeom prst="rect">
            <a:avLst/>
          </a:prstGeom>
          <a:noFill/>
        </p:spPr>
        <p:txBody>
          <a:bodyPr wrap="square" rtlCol="0">
            <a:spAutoFit/>
          </a:bodyPr>
          <a:lstStyle/>
          <a:p>
            <a:r>
              <a:rPr lang="es-AR" sz="3600" b="1" dirty="0">
                <a:solidFill>
                  <a:schemeClr val="bg1"/>
                </a:solidFill>
                <a:latin typeface="Arial Black" panose="020B0A04020102020204" pitchFamily="34" charset="0"/>
              </a:rPr>
              <a:t>Las tentaciones de la praxis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Marcador de número de diapositiva"/>
          <p:cNvSpPr>
            <a:spLocks noGrp="1"/>
          </p:cNvSpPr>
          <p:nvPr>
            <p:ph type="sldNum" sz="quarter" idx="10"/>
          </p:nvPr>
        </p:nvSpPr>
        <p:spPr bwMode="auto">
          <a:noFill/>
          <a:ln>
            <a:miter lim="800000"/>
            <a:headEnd/>
            <a:tailEnd/>
          </a:ln>
        </p:spPr>
        <p:txBody>
          <a:bodyPr/>
          <a:lstStyle/>
          <a:p>
            <a:pPr fontAlgn="base">
              <a:spcBef>
                <a:spcPct val="0"/>
              </a:spcBef>
              <a:spcAft>
                <a:spcPct val="0"/>
              </a:spcAft>
            </a:pPr>
            <a:fld id="{5109CB3F-34E9-4612-B3BE-DC42E5EA7DBB}" type="slidenum">
              <a:rPr lang="en-US" altLang="en-US">
                <a:solidFill>
                  <a:srgbClr val="FFFFFF"/>
                </a:solidFill>
                <a:latin typeface="Arial" charset="0"/>
                <a:cs typeface="Arial" charset="0"/>
              </a:rPr>
              <a:pPr fontAlgn="base">
                <a:spcBef>
                  <a:spcPct val="0"/>
                </a:spcBef>
                <a:spcAft>
                  <a:spcPct val="0"/>
                </a:spcAft>
              </a:pPr>
              <a:t>66</a:t>
            </a:fld>
            <a:endParaRPr lang="en-US" altLang="en-US">
              <a:solidFill>
                <a:srgbClr val="FFFFFF"/>
              </a:solidFill>
              <a:latin typeface="Arial" charset="0"/>
              <a:cs typeface="Arial" charset="0"/>
            </a:endParaRPr>
          </a:p>
        </p:txBody>
      </p:sp>
      <p:sp>
        <p:nvSpPr>
          <p:cNvPr id="107522" name="Rectangle 1"/>
          <p:cNvSpPr>
            <a:spLocks noChangeArrowheads="1"/>
          </p:cNvSpPr>
          <p:nvPr/>
        </p:nvSpPr>
        <p:spPr bwMode="auto">
          <a:xfrm>
            <a:off x="3524250" y="1643064"/>
            <a:ext cx="6808788" cy="47085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s-AR" sz="2000">
                <a:solidFill>
                  <a:srgbClr val="000000"/>
                </a:solidFill>
                <a:latin typeface="Arial Black" pitchFamily="34" charset="0"/>
                <a:ea typeface="ヒラギノ角ゴ Pro W3"/>
                <a:cs typeface="ヒラギノ角ゴ Pro W3"/>
              </a:rPr>
              <a:t>Imagínese una escuela de natación que dedicara un año a enseñar anatomía y fisiología de la natación, psicología del nadador, química del agua y formación de los océanos, costos unitarios de las piscinas por usuario, sociología de la natación (natación y clases sociales), antropología de la natación (el hombre y el agua) y, desde luego, la historia mundial de la natación, desde los egipcios hasta nuestros días. Todo esto, evidentemente, a base de cursos magistrales, libros y pizarrones, pero sin agua. En una segunda etapa se llevaría a los alumnos-nadadores a observar durante otros varios meses a nadadores experimentados; y...</a:t>
            </a:r>
          </a:p>
        </p:txBody>
      </p:sp>
      <p:pic>
        <p:nvPicPr>
          <p:cNvPr id="5" name="Picture 7" descr="http://us.123rf.com/400wm/400/400/svlumagraphica/svlumagraphica0904/svlumagraphica090400012/4593825-nadador-de-dibujos-sencillos-en-la-arena-en-la-playa.jpg"/>
          <p:cNvPicPr>
            <a:picLocks noChangeAspect="1" noChangeArrowheads="1"/>
          </p:cNvPicPr>
          <p:nvPr/>
        </p:nvPicPr>
        <p:blipFill>
          <a:blip r:embed="rId2"/>
          <a:srcRect/>
          <a:stretch>
            <a:fillRect/>
          </a:stretch>
        </p:blipFill>
        <p:spPr bwMode="auto">
          <a:xfrm rot="20477995">
            <a:off x="1524000" y="1484314"/>
            <a:ext cx="1828800" cy="12207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1 Marcador de número de diapositiva"/>
          <p:cNvSpPr>
            <a:spLocks noGrp="1"/>
          </p:cNvSpPr>
          <p:nvPr>
            <p:ph type="sldNum" sz="quarter" idx="10"/>
          </p:nvPr>
        </p:nvSpPr>
        <p:spPr bwMode="auto">
          <a:noFill/>
          <a:ln>
            <a:miter lim="800000"/>
            <a:headEnd/>
            <a:tailEnd/>
          </a:ln>
        </p:spPr>
        <p:txBody>
          <a:bodyPr/>
          <a:lstStyle/>
          <a:p>
            <a:pPr fontAlgn="base">
              <a:spcBef>
                <a:spcPct val="0"/>
              </a:spcBef>
              <a:spcAft>
                <a:spcPct val="0"/>
              </a:spcAft>
            </a:pPr>
            <a:fld id="{EB982862-53E7-487C-978C-3BAE53B3BB1E}" type="slidenum">
              <a:rPr lang="en-US" altLang="en-US">
                <a:solidFill>
                  <a:srgbClr val="FFFFFF"/>
                </a:solidFill>
                <a:latin typeface="Arial" charset="0"/>
                <a:cs typeface="Arial" charset="0"/>
              </a:rPr>
              <a:pPr fontAlgn="base">
                <a:spcBef>
                  <a:spcPct val="0"/>
                </a:spcBef>
                <a:spcAft>
                  <a:spcPct val="0"/>
                </a:spcAft>
              </a:pPr>
              <a:t>67</a:t>
            </a:fld>
            <a:endParaRPr lang="en-US" altLang="en-US">
              <a:solidFill>
                <a:srgbClr val="FFFFFF"/>
              </a:solidFill>
              <a:latin typeface="Arial" charset="0"/>
              <a:cs typeface="Arial" charset="0"/>
            </a:endParaRPr>
          </a:p>
        </p:txBody>
      </p:sp>
      <p:sp>
        <p:nvSpPr>
          <p:cNvPr id="3" name="Rectangle 1"/>
          <p:cNvSpPr>
            <a:spLocks noChangeArrowheads="1"/>
          </p:cNvSpPr>
          <p:nvPr/>
        </p:nvSpPr>
        <p:spPr bwMode="auto">
          <a:xfrm>
            <a:off x="2700338" y="2057401"/>
            <a:ext cx="7010400" cy="3416320"/>
          </a:xfrm>
          <a:prstGeom prst="rect">
            <a:avLst/>
          </a:prstGeom>
          <a:solidFill>
            <a:schemeClr val="accent3">
              <a:alpha val="25000"/>
            </a:schemeClr>
          </a:solidFill>
          <a:ln>
            <a:noFill/>
          </a:ln>
        </p:spPr>
        <p:txBody>
          <a:bodyPr>
            <a:spAutoFit/>
          </a:bodyPr>
          <a:lstStyle/>
          <a:p>
            <a:pPr algn="ctr" eaLnBrk="0" fontAlgn="base" hangingPunct="0">
              <a:spcBef>
                <a:spcPct val="0"/>
              </a:spcBef>
              <a:spcAft>
                <a:spcPct val="0"/>
              </a:spcAft>
              <a:defRPr/>
            </a:pPr>
            <a:r>
              <a:rPr lang="es-AR" sz="3600" b="1" dirty="0">
                <a:solidFill>
                  <a:srgbClr val="000000"/>
                </a:solidFill>
                <a:latin typeface="Arial Black" pitchFamily="34" charset="0"/>
                <a:ea typeface="ヒラギノ角ゴ Pro W3"/>
                <a:cs typeface="ヒラギノ角ゴ Pro W3"/>
              </a:rPr>
              <a:t>y después de esta sólida preparación, </a:t>
            </a:r>
            <a:r>
              <a:rPr lang="es-AR" sz="3600" b="1" dirty="0">
                <a:solidFill>
                  <a:srgbClr val="FF0000"/>
                </a:solidFill>
                <a:latin typeface="Arial Black" pitchFamily="34" charset="0"/>
                <a:ea typeface="ヒラギノ角ゴ Pro W3"/>
                <a:cs typeface="ヒラギノ角ゴ Pro W3"/>
              </a:rPr>
              <a:t>se les lanzaría al mar, en aguas bien profundas, un día de temporal de enero </a:t>
            </a:r>
          </a:p>
          <a:p>
            <a:pPr algn="ctr" eaLnBrk="0" fontAlgn="base" hangingPunct="0">
              <a:spcBef>
                <a:spcPct val="0"/>
              </a:spcBef>
              <a:spcAft>
                <a:spcPct val="0"/>
              </a:spcAft>
              <a:defRPr/>
            </a:pPr>
            <a:r>
              <a:rPr lang="es-AR" sz="3600" dirty="0">
                <a:solidFill>
                  <a:srgbClr val="000000"/>
                </a:solidFill>
                <a:latin typeface="Arial Black" pitchFamily="34" charset="0"/>
                <a:ea typeface="ヒラギノ角ゴ Pro W3"/>
                <a:cs typeface="ヒラギノ角ゴ Pro W3"/>
              </a:rPr>
              <a:t>(Jacques </a:t>
            </a:r>
            <a:r>
              <a:rPr lang="es-AR" sz="3600" dirty="0" err="1">
                <a:solidFill>
                  <a:srgbClr val="000000"/>
                </a:solidFill>
                <a:latin typeface="Arial Black" pitchFamily="34" charset="0"/>
                <a:ea typeface="ヒラギノ角ゴ Pro W3"/>
                <a:cs typeface="ヒラギノ角ゴ Pro W3"/>
              </a:rPr>
              <a:t>Busquet</a:t>
            </a:r>
            <a:r>
              <a:rPr lang="es-AR" sz="3600" dirty="0">
                <a:solidFill>
                  <a:srgbClr val="000000"/>
                </a:solidFill>
                <a:latin typeface="Arial Black" pitchFamily="34" charset="0"/>
                <a:ea typeface="ヒラギノ角ゴ Pro W3"/>
                <a:cs typeface="ヒラギノ角ゴ Pro W3"/>
              </a:rPr>
              <a:t>, 1974).</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1 Marcador de número de diapositiva"/>
          <p:cNvSpPr>
            <a:spLocks noGrp="1"/>
          </p:cNvSpPr>
          <p:nvPr>
            <p:ph type="sldNum" sz="quarter" idx="10"/>
          </p:nvPr>
        </p:nvSpPr>
        <p:spPr bwMode="auto">
          <a:noFill/>
          <a:ln>
            <a:miter lim="800000"/>
            <a:headEnd/>
            <a:tailEnd/>
          </a:ln>
        </p:spPr>
        <p:txBody>
          <a:bodyPr/>
          <a:lstStyle/>
          <a:p>
            <a:pPr fontAlgn="base">
              <a:spcBef>
                <a:spcPct val="0"/>
              </a:spcBef>
              <a:spcAft>
                <a:spcPct val="0"/>
              </a:spcAft>
            </a:pPr>
            <a:fld id="{CDC25C6C-B92E-4E6D-BB0F-90C6DF3CB39E}" type="slidenum">
              <a:rPr lang="en-US" altLang="en-US">
                <a:solidFill>
                  <a:srgbClr val="FFFFFF"/>
                </a:solidFill>
                <a:latin typeface="Arial" charset="0"/>
                <a:cs typeface="Arial" charset="0"/>
              </a:rPr>
              <a:pPr fontAlgn="base">
                <a:spcBef>
                  <a:spcPct val="0"/>
                </a:spcBef>
                <a:spcAft>
                  <a:spcPct val="0"/>
                </a:spcAft>
              </a:pPr>
              <a:t>68</a:t>
            </a:fld>
            <a:endParaRPr lang="en-US" altLang="en-US">
              <a:solidFill>
                <a:srgbClr val="FFFFFF"/>
              </a:solidFill>
              <a:latin typeface="Arial" charset="0"/>
              <a:cs typeface="Arial" charset="0"/>
            </a:endParaRPr>
          </a:p>
        </p:txBody>
      </p:sp>
      <p:sp>
        <p:nvSpPr>
          <p:cNvPr id="3" name="2 CuadroTexto"/>
          <p:cNvSpPr txBox="1"/>
          <p:nvPr/>
        </p:nvSpPr>
        <p:spPr>
          <a:xfrm>
            <a:off x="2100264" y="1817688"/>
            <a:ext cx="8105775" cy="2678112"/>
          </a:xfrm>
          <a:prstGeom prst="rect">
            <a:avLst/>
          </a:prstGeom>
          <a:solidFill>
            <a:schemeClr val="accent5">
              <a:lumMod val="40000"/>
              <a:lumOff val="60000"/>
            </a:schemeClr>
          </a:solidFill>
        </p:spPr>
        <p:txBody>
          <a:bodyPr>
            <a:spAutoFit/>
          </a:bodyPr>
          <a:lstStyle/>
          <a:p>
            <a:pPr algn="ctr" fontAlgn="base">
              <a:spcBef>
                <a:spcPct val="0"/>
              </a:spcBef>
              <a:spcAft>
                <a:spcPct val="0"/>
              </a:spcAft>
              <a:defRPr/>
            </a:pPr>
            <a:r>
              <a:rPr lang="es-AR" sz="3600" i="1" dirty="0">
                <a:solidFill>
                  <a:srgbClr val="000000"/>
                </a:solidFill>
                <a:latin typeface="Arial Black" pitchFamily="34" charset="0"/>
                <a:cs typeface="Arial" charset="0"/>
              </a:rPr>
              <a:t>Aprender en la acción, sobre la acción y para la acción</a:t>
            </a:r>
          </a:p>
          <a:p>
            <a:pPr algn="ctr" fontAlgn="base">
              <a:spcBef>
                <a:spcPct val="0"/>
              </a:spcBef>
              <a:spcAft>
                <a:spcPct val="0"/>
              </a:spcAft>
              <a:defRPr/>
            </a:pPr>
            <a:r>
              <a:rPr lang="es-AR" sz="3600" i="1" dirty="0">
                <a:solidFill>
                  <a:srgbClr val="000000"/>
                </a:solidFill>
                <a:latin typeface="Arial Black" pitchFamily="34" charset="0"/>
                <a:cs typeface="Arial" charset="0"/>
              </a:rPr>
              <a:t>(</a:t>
            </a:r>
            <a:r>
              <a:rPr lang="es-AR" sz="3600" i="1" dirty="0" err="1">
                <a:solidFill>
                  <a:srgbClr val="000000"/>
                </a:solidFill>
                <a:latin typeface="Arial Black" pitchFamily="34" charset="0"/>
                <a:cs typeface="Arial" charset="0"/>
              </a:rPr>
              <a:t>Kolb</a:t>
            </a:r>
            <a:r>
              <a:rPr lang="es-AR" sz="3600" i="1" dirty="0">
                <a:solidFill>
                  <a:srgbClr val="000000"/>
                </a:solidFill>
                <a:latin typeface="Arial Black" pitchFamily="34" charset="0"/>
                <a:cs typeface="Arial" charset="0"/>
              </a:rPr>
              <a:t>, </a:t>
            </a:r>
            <a:r>
              <a:rPr lang="es-AR" sz="3600" i="1" dirty="0" err="1">
                <a:solidFill>
                  <a:srgbClr val="000000"/>
                </a:solidFill>
                <a:latin typeface="Arial Black" pitchFamily="34" charset="0"/>
                <a:cs typeface="Arial" charset="0"/>
              </a:rPr>
              <a:t>Schön</a:t>
            </a:r>
            <a:r>
              <a:rPr lang="es-AR" sz="3600" i="1" dirty="0">
                <a:solidFill>
                  <a:srgbClr val="000000"/>
                </a:solidFill>
                <a:latin typeface="Arial Black" pitchFamily="34" charset="0"/>
                <a:cs typeface="Arial" charset="0"/>
              </a:rPr>
              <a:t>, aprendizaje experiencial)</a:t>
            </a:r>
          </a:p>
          <a:p>
            <a:pPr fontAlgn="base">
              <a:spcBef>
                <a:spcPct val="0"/>
              </a:spcBef>
              <a:spcAft>
                <a:spcPct val="0"/>
              </a:spcAft>
              <a:defRPr/>
            </a:pPr>
            <a:endParaRPr lang="es-AR" sz="2400" dirty="0">
              <a:solidFill>
                <a:srgbClr val="000000"/>
              </a:solidFill>
              <a:latin typeface="Arial Black" pitchFamily="34" charset="0"/>
              <a:cs typeface="Arial" charset="0"/>
            </a:endParaRPr>
          </a:p>
        </p:txBody>
      </p:sp>
      <p:pic>
        <p:nvPicPr>
          <p:cNvPr id="110595" name="Picture 2" descr="http://www.enjoyspanishonskype.com/wp-content/uploads/2015/03/metodologia.jpg"/>
          <p:cNvPicPr>
            <a:picLocks noChangeAspect="1" noChangeArrowheads="1"/>
          </p:cNvPicPr>
          <p:nvPr/>
        </p:nvPicPr>
        <p:blipFill>
          <a:blip r:embed="rId2"/>
          <a:srcRect/>
          <a:stretch>
            <a:fillRect/>
          </a:stretch>
        </p:blipFill>
        <p:spPr bwMode="auto">
          <a:xfrm>
            <a:off x="3738564" y="4083051"/>
            <a:ext cx="4606925" cy="2303463"/>
          </a:xfrm>
          <a:prstGeom prst="rect">
            <a:avLst/>
          </a:prstGeom>
          <a:noFill/>
          <a:ln w="9525">
            <a:noFill/>
            <a:miter lim="800000"/>
            <a:headEnd/>
            <a:tailEnd/>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69574" y="1227911"/>
            <a:ext cx="9200859" cy="563231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514843"/>
                </a:solidFill>
                <a:effectLst/>
                <a:uLnTx/>
                <a:uFillTx/>
                <a:latin typeface="Arial" charset="0"/>
                <a:ea typeface="+mn-ea"/>
                <a:cs typeface="Arial" charset="0"/>
              </a:rPr>
              <a:t>Tipo A</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asignaturas cuyas prácticas se desarrollan generalmente en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ámbitos externos a la unidad académica </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y consisten en trabajos de campo, residencias, pasantías u otra modalidad similar que requiere una atención personalizada del docente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400" b="0" i="0" u="none" strike="noStrike" kern="1200" cap="none" spc="0" normalizeH="0" baseline="0" noProof="0" dirty="0">
              <a:ln>
                <a:noFill/>
              </a:ln>
              <a:solidFill>
                <a:srgbClr val="514843"/>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514843"/>
                </a:solidFill>
                <a:effectLst/>
                <a:uLnTx/>
                <a:uFillTx/>
                <a:latin typeface="Arial" charset="0"/>
                <a:ea typeface="+mn-ea"/>
                <a:cs typeface="Arial" charset="0"/>
              </a:rPr>
              <a:t>Tipo B</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asignaturas con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prácticas de laboratorio</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con utilización de instrumental de uso individual en forma preponderante  o con prácticas realizadas en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modalidad de taller, </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por ejemplo,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diseños de proyectos o trabajos de campo guiados</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en los que se necesita una supervisión global permanente o frecuente con atención individualizada de los problemas o cuestiones planteadas por cada alumno. Las asignaturas de estos tipos requieren comisiones más pequeñas y más cantidad de profesores y auxiliares que, por ejemplo, las de los tipos C o 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400" b="0" i="0" u="none" strike="noStrike" kern="1200" cap="none" spc="0" normalizeH="0" baseline="0" noProof="0" dirty="0">
              <a:ln>
                <a:noFill/>
              </a:ln>
              <a:solidFill>
                <a:srgbClr val="514843"/>
              </a:solidFill>
              <a:effectLst/>
              <a:uLnTx/>
              <a:uFillTx/>
              <a:latin typeface="Arial" charset="0"/>
              <a:ea typeface="+mn-ea"/>
              <a:cs typeface="Arial" charset="0"/>
            </a:endParaRPr>
          </a:p>
        </p:txBody>
      </p:sp>
      <p:sp>
        <p:nvSpPr>
          <p:cNvPr id="2" name="TextBox 1">
            <a:extLst>
              <a:ext uri="{FF2B5EF4-FFF2-40B4-BE49-F238E27FC236}">
                <a16:creationId xmlns:a16="http://schemas.microsoft.com/office/drawing/2014/main" id="{4144CE2A-CCE9-4033-8CF4-8A4E73E724B1}"/>
              </a:ext>
            </a:extLst>
          </p:cNvPr>
          <p:cNvSpPr txBox="1"/>
          <p:nvPr/>
        </p:nvSpPr>
        <p:spPr>
          <a:xfrm>
            <a:off x="803238" y="0"/>
            <a:ext cx="7996205"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srgbClr val="514843"/>
                </a:solidFill>
                <a:effectLst/>
                <a:uLnTx/>
                <a:uFillTx/>
                <a:latin typeface="Arial" charset="0"/>
                <a:ea typeface="+mn-ea"/>
                <a:cs typeface="Arial" charset="0"/>
              </a:rPr>
              <a:t>Tipo de asignaturas según el gradiente de práctica </a:t>
            </a:r>
            <a:r>
              <a:rPr kumimoji="0" lang="es-ES" sz="3200" b="0" i="0" u="none" strike="noStrike" kern="1200" cap="none" spc="0" normalizeH="0" baseline="0" noProof="0" dirty="0">
                <a:ln>
                  <a:noFill/>
                </a:ln>
                <a:solidFill>
                  <a:srgbClr val="514843"/>
                </a:solidFill>
                <a:effectLst/>
                <a:uLnTx/>
                <a:uFillTx/>
                <a:latin typeface="Arial" charset="0"/>
                <a:ea typeface="+mn-ea"/>
                <a:cs typeface="Arial" charset="0"/>
              </a:rPr>
              <a:t>(SPU, 2002)</a:t>
            </a:r>
          </a:p>
        </p:txBody>
      </p:sp>
    </p:spTree>
    <p:extLst>
      <p:ext uri="{BB962C8B-B14F-4D97-AF65-F5344CB8AC3E}">
        <p14:creationId xmlns:p14="http://schemas.microsoft.com/office/powerpoint/2010/main" val="427732266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25883" y="763458"/>
            <a:ext cx="8496300" cy="1090613"/>
          </a:xfrm>
        </p:spPr>
        <p:txBody>
          <a:bodyPr>
            <a:normAutofit fontScale="90000"/>
          </a:bodyPr>
          <a:lstStyle/>
          <a:p>
            <a:pPr algn="ctr"/>
            <a:r>
              <a:rPr lang="es-AR" dirty="0">
                <a:latin typeface="Arial Black" panose="020B0A04020102020204" pitchFamily="34" charset="0"/>
              </a:rPr>
              <a:t>El diseño curricular es una estructura permeable a una serie de variables que lo configura y que va a dar origen al PE</a:t>
            </a:r>
            <a:endParaRPr lang="es-ES" dirty="0">
              <a:latin typeface="Arial Black" panose="020B0A04020102020204" pitchFamily="34" charset="0"/>
            </a:endParaRPr>
          </a:p>
        </p:txBody>
      </p:sp>
      <p:sp>
        <p:nvSpPr>
          <p:cNvPr id="32772" name="Oval 4"/>
          <p:cNvSpPr>
            <a:spLocks noChangeArrowheads="1"/>
          </p:cNvSpPr>
          <p:nvPr/>
        </p:nvSpPr>
        <p:spPr bwMode="auto">
          <a:xfrm>
            <a:off x="4389556" y="2690873"/>
            <a:ext cx="3529012" cy="2099968"/>
          </a:xfrm>
          <a:prstGeom prst="ellipse">
            <a:avLst/>
          </a:prstGeom>
          <a:solidFill>
            <a:schemeClr val="bg2">
              <a:lumMod val="90000"/>
            </a:schemeClr>
          </a:solidFill>
          <a:ln w="34925">
            <a:solidFill>
              <a:srgbClr val="FFFFFF"/>
            </a:solidFill>
            <a:headEnd/>
            <a:tailEnd/>
          </a:ln>
          <a:effectLst>
            <a:glow rad="228600">
              <a:schemeClr val="accent1">
                <a:satMod val="175000"/>
                <a:alpha val="40000"/>
              </a:schemeClr>
            </a:glow>
            <a:outerShdw blurRad="317500" dir="2700000" algn="ctr">
              <a:srgbClr val="000000">
                <a:alpha val="43000"/>
              </a:srgbClr>
            </a:outerShdw>
            <a:reflection blurRad="6350" stA="50000" endA="300" endPos="55000" dir="5400000" sy="-100000" algn="bl" rotWithShape="0"/>
          </a:effectLst>
          <a:scene3d>
            <a:camera prst="perspectiveRight"/>
            <a:lightRig rig="threePt" dir="t">
              <a:rot lat="0" lon="0" rev="0"/>
            </a:lightRig>
          </a:scene3d>
          <a:sp3d extrusionH="38100" prstMaterial="clear">
            <a:bevelT w="260350" h="50800" prst="softRound"/>
            <a:bevelB prst="softRound"/>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es-AR" b="1" dirty="0"/>
              <a:t>DISEÑO CURRICULAR</a:t>
            </a:r>
          </a:p>
          <a:p>
            <a:pPr algn="ctr"/>
            <a:endParaRPr lang="es-ES" b="1" dirty="0"/>
          </a:p>
        </p:txBody>
      </p:sp>
      <p:sp>
        <p:nvSpPr>
          <p:cNvPr id="32782" name="Line 14"/>
          <p:cNvSpPr>
            <a:spLocks noChangeShapeType="1"/>
          </p:cNvSpPr>
          <p:nvPr/>
        </p:nvSpPr>
        <p:spPr bwMode="auto">
          <a:xfrm>
            <a:off x="80432" y="248400"/>
            <a:ext cx="4502682" cy="3765460"/>
          </a:xfrm>
          <a:prstGeom prst="line">
            <a:avLst/>
          </a:prstGeom>
          <a:noFill/>
          <a:ln w="127000">
            <a:solidFill>
              <a:srgbClr val="99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3" name="Line 15"/>
          <p:cNvSpPr>
            <a:spLocks noChangeShapeType="1"/>
          </p:cNvSpPr>
          <p:nvPr/>
        </p:nvSpPr>
        <p:spPr bwMode="auto">
          <a:xfrm flipH="1">
            <a:off x="6096000" y="2523713"/>
            <a:ext cx="0" cy="792163"/>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4" name="Line 16"/>
          <p:cNvSpPr>
            <a:spLocks noChangeShapeType="1"/>
          </p:cNvSpPr>
          <p:nvPr/>
        </p:nvSpPr>
        <p:spPr bwMode="auto">
          <a:xfrm flipH="1">
            <a:off x="7364953" y="117771"/>
            <a:ext cx="4780801" cy="3765460"/>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5" name="Line 17"/>
          <p:cNvSpPr>
            <a:spLocks noChangeShapeType="1"/>
          </p:cNvSpPr>
          <p:nvPr/>
        </p:nvSpPr>
        <p:spPr bwMode="auto">
          <a:xfrm flipH="1">
            <a:off x="7583766" y="1600260"/>
            <a:ext cx="4608233" cy="2592387"/>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32786" name="Line 18"/>
          <p:cNvSpPr>
            <a:spLocks noChangeShapeType="1"/>
          </p:cNvSpPr>
          <p:nvPr/>
        </p:nvSpPr>
        <p:spPr bwMode="auto">
          <a:xfrm>
            <a:off x="0" y="4528919"/>
            <a:ext cx="4348587" cy="130628"/>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32787" name="Line 19"/>
          <p:cNvSpPr>
            <a:spLocks noChangeShapeType="1"/>
          </p:cNvSpPr>
          <p:nvPr/>
        </p:nvSpPr>
        <p:spPr bwMode="auto">
          <a:xfrm flipH="1" flipV="1">
            <a:off x="7239147" y="4880204"/>
            <a:ext cx="4952844" cy="1148835"/>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1" name="Line 23"/>
          <p:cNvSpPr>
            <a:spLocks noChangeShapeType="1"/>
          </p:cNvSpPr>
          <p:nvPr/>
        </p:nvSpPr>
        <p:spPr bwMode="auto">
          <a:xfrm>
            <a:off x="6311900" y="2060576"/>
            <a:ext cx="431800" cy="144463"/>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22" name="Line 17">
            <a:extLst>
              <a:ext uri="{FF2B5EF4-FFF2-40B4-BE49-F238E27FC236}">
                <a16:creationId xmlns:a16="http://schemas.microsoft.com/office/drawing/2014/main" id="{B97062E9-88AF-4B29-95DE-78DD7D926F27}"/>
              </a:ext>
            </a:extLst>
          </p:cNvPr>
          <p:cNvSpPr>
            <a:spLocks noChangeShapeType="1"/>
          </p:cNvSpPr>
          <p:nvPr/>
        </p:nvSpPr>
        <p:spPr bwMode="auto">
          <a:xfrm>
            <a:off x="34187" y="1009403"/>
            <a:ext cx="4142078" cy="3261987"/>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pic>
        <p:nvPicPr>
          <p:cNvPr id="2" name="Picture 1">
            <a:extLst>
              <a:ext uri="{FF2B5EF4-FFF2-40B4-BE49-F238E27FC236}">
                <a16:creationId xmlns:a16="http://schemas.microsoft.com/office/drawing/2014/main" id="{BC8E2A8B-0F4E-45D0-ADCD-107A470B5146}"/>
              </a:ext>
            </a:extLst>
          </p:cNvPr>
          <p:cNvPicPr>
            <a:picLocks noChangeAspect="1"/>
          </p:cNvPicPr>
          <p:nvPr/>
        </p:nvPicPr>
        <p:blipFill>
          <a:blip r:embed="rId2"/>
          <a:stretch>
            <a:fillRect/>
          </a:stretch>
        </p:blipFill>
        <p:spPr>
          <a:xfrm rot="18799159">
            <a:off x="5163189" y="4090765"/>
            <a:ext cx="2377016" cy="3279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7254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06145" y="0"/>
            <a:ext cx="10721008" cy="67403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514843"/>
                </a:solidFill>
                <a:effectLst/>
                <a:uLnTx/>
                <a:uFillTx/>
                <a:latin typeface="Arial" charset="0"/>
                <a:ea typeface="+mn-ea"/>
                <a:cs typeface="Arial" charset="0"/>
              </a:rPr>
              <a:t>Tipo C</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asignaturas que desarrollan prácticas basadas en la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resolución de modelos teóricos o en análisis de casos como simulación de la realidad</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en las que se realizan presentaciones colectivas de los problemas a analizar y se manejan </a:t>
            </a:r>
            <a:r>
              <a:rPr kumimoji="0" lang="es-AR" sz="2400" b="0" i="0" u="none" strike="noStrike" kern="1200" cap="none" spc="0" normalizeH="0" baseline="0" noProof="0" dirty="0" err="1">
                <a:ln>
                  <a:noFill/>
                </a:ln>
                <a:solidFill>
                  <a:srgbClr val="514843"/>
                </a:solidFill>
                <a:effectLst/>
                <a:uLnTx/>
                <a:uFillTx/>
                <a:latin typeface="Arial" charset="0"/>
                <a:ea typeface="+mn-ea"/>
                <a:cs typeface="Arial" charset="0"/>
              </a:rPr>
              <a:t>hipótesis</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de solución válidas para el conjunto de la clase.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400" b="0" i="0" u="none" strike="noStrike" kern="1200" cap="none" spc="0" normalizeH="0" baseline="0" noProof="0" dirty="0">
              <a:ln>
                <a:noFill/>
              </a:ln>
              <a:solidFill>
                <a:srgbClr val="514843"/>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1" i="0" u="none" strike="noStrike" kern="1200" cap="none" spc="0" normalizeH="0" baseline="0" noProof="0" dirty="0">
                <a:ln>
                  <a:noFill/>
                </a:ln>
                <a:solidFill>
                  <a:srgbClr val="514843"/>
                </a:solidFill>
                <a:effectLst/>
                <a:uLnTx/>
                <a:uFillTx/>
                <a:latin typeface="Arial" charset="0"/>
                <a:ea typeface="+mn-ea"/>
                <a:cs typeface="Arial" charset="0"/>
              </a:rPr>
              <a:t>Tipo D: </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asignaturas eminentemente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teóricas</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que requieren </a:t>
            </a:r>
            <a:r>
              <a:rPr kumimoji="0" lang="es-AR" sz="2400" b="1" i="0" u="none" strike="noStrike" kern="1200" cap="none" spc="0" normalizeH="0" baseline="0" noProof="0" dirty="0">
                <a:ln>
                  <a:noFill/>
                </a:ln>
                <a:solidFill>
                  <a:srgbClr val="FF0000"/>
                </a:solidFill>
                <a:effectLst/>
                <a:uLnTx/>
                <a:uFillTx/>
                <a:latin typeface="Arial" charset="0"/>
                <a:ea typeface="+mn-ea"/>
                <a:cs typeface="Arial" charset="0"/>
              </a:rPr>
              <a:t>trabajos individuales o grupales fuera del aula</a:t>
            </a: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 con apoyo docente para consultas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400" b="0" i="0" u="none" strike="noStrike" kern="1200" cap="none" spc="0" normalizeH="0" baseline="0" noProof="0" dirty="0">
              <a:ln>
                <a:noFill/>
              </a:ln>
              <a:solidFill>
                <a:srgbClr val="514843"/>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Por este motivo, el cálculo de necesidades de docentes en una unidad académica de estas características debería basarse en la cantidad de estudiantes que efectivamente cursan las diferentes carreras, pero en función de la naturaleza de las asignaturas que se dictan y de las funciones de investigación y extensión que efectivamente se realizan en ella, según la dedicación y categoría docente.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400" b="0" i="0" u="none" strike="noStrike" kern="1200" cap="none" spc="0" normalizeH="0" baseline="0" noProof="0" dirty="0">
              <a:ln>
                <a:noFill/>
              </a:ln>
              <a:solidFill>
                <a:srgbClr val="514843"/>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400" b="0" i="0" u="none" strike="noStrike" kern="1200" cap="none" spc="0" normalizeH="0" baseline="0" noProof="0" dirty="0">
                <a:ln>
                  <a:noFill/>
                </a:ln>
                <a:solidFill>
                  <a:srgbClr val="514843"/>
                </a:solidFill>
                <a:effectLst/>
                <a:uLnTx/>
                <a:uFillTx/>
                <a:latin typeface="Arial" charset="0"/>
                <a:ea typeface="+mn-ea"/>
                <a:cs typeface="Arial" charset="0"/>
              </a:rPr>
              <a:t>Como casos ilustrativos, se presenta el cuadro elaborado para los estudios agronómicos por la SPU, contrastado con uno semejante preparado para estudios de otra naturaleza, como los de Derecho.</a:t>
            </a:r>
          </a:p>
        </p:txBody>
      </p:sp>
    </p:spTree>
    <p:extLst>
      <p:ext uri="{BB962C8B-B14F-4D97-AF65-F5344CB8AC3E}">
        <p14:creationId xmlns:p14="http://schemas.microsoft.com/office/powerpoint/2010/main" val="4142838604"/>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16" y="476899"/>
            <a:ext cx="9521008" cy="638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631514"/>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069" y="1558923"/>
            <a:ext cx="7925534" cy="488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39800"/>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xercise equals endorphins. Endorphins make you happy."/>
          <p:cNvPicPr>
            <a:picLocks noChangeAspect="1" noChangeArrowheads="1"/>
          </p:cNvPicPr>
          <p:nvPr/>
        </p:nvPicPr>
        <p:blipFill rotWithShape="1">
          <a:blip r:embed="rId2">
            <a:extLst>
              <a:ext uri="{28A0092B-C50C-407E-A947-70E740481C1C}">
                <a14:useLocalDpi xmlns:a14="http://schemas.microsoft.com/office/drawing/2010/main" val="0"/>
              </a:ext>
            </a:extLst>
          </a:blip>
          <a:srcRect l="18719" t="26995" r="15508"/>
          <a:stretch/>
        </p:blipFill>
        <p:spPr bwMode="auto">
          <a:xfrm>
            <a:off x="3737572" y="2696329"/>
            <a:ext cx="4093676" cy="242329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491823" y="391414"/>
            <a:ext cx="64807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400" b="0" i="0" u="none" strike="noStrike" kern="1200" cap="none" spc="0" normalizeH="0" baseline="0" noProof="0" dirty="0">
                <a:ln>
                  <a:noFill/>
                </a:ln>
                <a:solidFill>
                  <a:srgbClr val="FFFFFF"/>
                </a:solidFill>
                <a:effectLst/>
                <a:uLnTx/>
                <a:uFillTx/>
                <a:latin typeface="Arial Black" pitchFamily="34" charset="0"/>
                <a:ea typeface="+mn-ea"/>
                <a:cs typeface="+mn-cs"/>
              </a:rPr>
              <a:t>Ejercicio</a:t>
            </a:r>
          </a:p>
        </p:txBody>
      </p:sp>
    </p:spTree>
    <p:extLst>
      <p:ext uri="{BB962C8B-B14F-4D97-AF65-F5344CB8AC3E}">
        <p14:creationId xmlns:p14="http://schemas.microsoft.com/office/powerpoint/2010/main" val="30752672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76187" y="2090172"/>
            <a:ext cx="7430775"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0000"/>
                </a:solidFill>
                <a:effectLst/>
                <a:uLnTx/>
                <a:uFillTx/>
                <a:latin typeface="Arial Black" pitchFamily="34" charset="0"/>
                <a:ea typeface="+mn-ea"/>
                <a:cs typeface="+mn-cs"/>
              </a:rPr>
              <a:t>Reunidos en pequeños grupos (5-7 integrantes), analicen críticamente (+ -) el PE vigente en cualquiera de sus componentes (30 minutos). Un/a portavoz del grupo presentará los hallazgos en un plenario que realizaremos posteriormente.</a:t>
            </a:r>
            <a:endParaRPr kumimoji="0" lang="es-AR" sz="2800" b="0" i="0" u="none" strike="noStrike" kern="1200" cap="none" spc="0" normalizeH="0" baseline="0" noProof="0" dirty="0">
              <a:ln>
                <a:noFill/>
              </a:ln>
              <a:solidFill>
                <a:srgbClr val="FFFF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1146152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4" name="Rectangle 206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6" name="Rectangle 206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050" name="Picture 2" descr="Definición de Plenario » Concepto en DefinicionABC">
            <a:extLst>
              <a:ext uri="{FF2B5EF4-FFF2-40B4-BE49-F238E27FC236}">
                <a16:creationId xmlns:a16="http://schemas.microsoft.com/office/drawing/2014/main" id="{CE66CB27-2703-47AF-945D-08673A752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48" r="16409" b="1"/>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1 CuadroTexto"/>
          <p:cNvSpPr txBox="1"/>
          <p:nvPr/>
        </p:nvSpPr>
        <p:spPr>
          <a:xfrm>
            <a:off x="7239012" y="2031101"/>
            <a:ext cx="4282984" cy="351194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54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Plenario</a:t>
            </a:r>
            <a:endParaRPr kumimoji="0" lang="en-US" sz="54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sp>
        <p:nvSpPr>
          <p:cNvPr id="2070" name="Rectangle 206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21364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47850" y="180828"/>
            <a:ext cx="8496300" cy="1090613"/>
          </a:xfrm>
        </p:spPr>
        <p:txBody>
          <a:bodyPr>
            <a:normAutofit fontScale="90000"/>
          </a:bodyPr>
          <a:lstStyle/>
          <a:p>
            <a:pPr algn="ctr"/>
            <a:r>
              <a:rPr lang="es-AR" dirty="0">
                <a:latin typeface="Arial Black" panose="020B0A04020102020204" pitchFamily="34" charset="0"/>
              </a:rPr>
              <a:t>Variables que intervienen en el diseño curricular</a:t>
            </a:r>
            <a:endParaRPr lang="es-ES" dirty="0">
              <a:latin typeface="Arial Black" panose="020B0A04020102020204" pitchFamily="34" charset="0"/>
            </a:endParaRPr>
          </a:p>
        </p:txBody>
      </p:sp>
      <p:sp>
        <p:nvSpPr>
          <p:cNvPr id="32772" name="Oval 4"/>
          <p:cNvSpPr>
            <a:spLocks noChangeArrowheads="1"/>
          </p:cNvSpPr>
          <p:nvPr/>
        </p:nvSpPr>
        <p:spPr bwMode="auto">
          <a:xfrm>
            <a:off x="4410776" y="3069431"/>
            <a:ext cx="3529012" cy="2592387"/>
          </a:xfrm>
          <a:prstGeom prst="ellipse">
            <a:avLst/>
          </a:prstGeom>
          <a:solidFill>
            <a:schemeClr val="bg2">
              <a:lumMod val="90000"/>
            </a:schemeClr>
          </a:solidFill>
          <a:ln w="34925">
            <a:solidFill>
              <a:srgbClr val="FFFFFF"/>
            </a:solidFill>
            <a:headEnd/>
            <a:tailEnd/>
          </a:ln>
          <a:effectLst>
            <a:glow rad="228600">
              <a:schemeClr val="accent1">
                <a:satMod val="175000"/>
                <a:alpha val="40000"/>
              </a:schemeClr>
            </a:glow>
            <a:outerShdw blurRad="317500" dir="2700000" algn="ctr">
              <a:srgbClr val="000000">
                <a:alpha val="43000"/>
              </a:srgbClr>
            </a:outerShdw>
            <a:reflection blurRad="6350" stA="50000" endA="300" endPos="55000" dir="5400000" sy="-100000" algn="bl" rotWithShape="0"/>
          </a:effectLst>
          <a:scene3d>
            <a:camera prst="perspectiveRight"/>
            <a:lightRig rig="threePt" dir="t">
              <a:rot lat="0" lon="0" rev="0"/>
            </a:lightRig>
          </a:scene3d>
          <a:sp3d extrusionH="38100" prstMaterial="clear">
            <a:bevelT w="260350" h="50800" prst="softRound"/>
            <a:bevelB prst="softRound"/>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es-AR" b="1" dirty="0"/>
              <a:t>DISEÑOS CURRICULARES</a:t>
            </a:r>
          </a:p>
          <a:p>
            <a:pPr algn="ctr"/>
            <a:endParaRPr lang="es-ES" b="1" dirty="0"/>
          </a:p>
        </p:txBody>
      </p:sp>
      <p:sp>
        <p:nvSpPr>
          <p:cNvPr id="32773" name="Text Box 5"/>
          <p:cNvSpPr txBox="1">
            <a:spLocks noChangeArrowheads="1"/>
          </p:cNvSpPr>
          <p:nvPr/>
        </p:nvSpPr>
        <p:spPr bwMode="auto">
          <a:xfrm rot="-3356034">
            <a:off x="1920083" y="2793119"/>
            <a:ext cx="2827337" cy="1200329"/>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          SISTEMA</a:t>
            </a:r>
          </a:p>
          <a:p>
            <a:r>
              <a:rPr lang="es-AR" dirty="0"/>
              <a:t>      UNIVERSITARIO </a:t>
            </a:r>
          </a:p>
          <a:p>
            <a:r>
              <a:rPr lang="es-AR" dirty="0"/>
              <a:t>ACREDITACIÓN, INTERÉS PUBLICO</a:t>
            </a:r>
            <a:endParaRPr lang="es-ES" dirty="0"/>
          </a:p>
        </p:txBody>
      </p:sp>
      <p:sp>
        <p:nvSpPr>
          <p:cNvPr id="32774" name="Text Box 6"/>
          <p:cNvSpPr txBox="1">
            <a:spLocks noChangeArrowheads="1"/>
          </p:cNvSpPr>
          <p:nvPr/>
        </p:nvSpPr>
        <p:spPr bwMode="auto">
          <a:xfrm>
            <a:off x="5147114" y="1738265"/>
            <a:ext cx="1826335" cy="369332"/>
          </a:xfrm>
          <a:prstGeom prst="rect">
            <a:avLst/>
          </a:prstGeom>
          <a:solidFill>
            <a:schemeClr val="bg1">
              <a:lumMod val="85000"/>
              <a:alpha val="42999"/>
            </a:schemeClr>
          </a:solidFill>
          <a:ln w="9525">
            <a:solidFill>
              <a:schemeClr val="tx1"/>
            </a:solidFill>
            <a:miter lim="800000"/>
            <a:headEnd/>
            <a:tailEnd/>
          </a:ln>
          <a:effectLst/>
        </p:spPr>
        <p:txBody>
          <a:bodyPr wrap="square">
            <a:spAutoFit/>
          </a:bodyPr>
          <a:lstStyle/>
          <a:p>
            <a:r>
              <a:rPr lang="es-AR" dirty="0"/>
              <a:t>       SCC&amp;TA</a:t>
            </a:r>
            <a:endParaRPr lang="es-ES" dirty="0"/>
          </a:p>
        </p:txBody>
      </p:sp>
      <p:sp>
        <p:nvSpPr>
          <p:cNvPr id="32775" name="Text Box 7"/>
          <p:cNvSpPr txBox="1">
            <a:spLocks noChangeArrowheads="1"/>
          </p:cNvSpPr>
          <p:nvPr/>
        </p:nvSpPr>
        <p:spPr bwMode="auto">
          <a:xfrm rot="891412">
            <a:off x="7002989" y="1725923"/>
            <a:ext cx="3200914" cy="1477328"/>
          </a:xfrm>
          <a:prstGeom prst="rect">
            <a:avLst/>
          </a:prstGeom>
          <a:solidFill>
            <a:schemeClr val="bg1">
              <a:lumMod val="85000"/>
              <a:alpha val="42999"/>
            </a:schemeClr>
          </a:solidFill>
          <a:ln w="9525">
            <a:solidFill>
              <a:schemeClr val="tx1"/>
            </a:solidFill>
            <a:miter lim="800000"/>
            <a:headEnd/>
            <a:tailEnd/>
          </a:ln>
          <a:effectLst/>
        </p:spPr>
        <p:txBody>
          <a:bodyPr wrap="square">
            <a:spAutoFit/>
          </a:bodyPr>
          <a:lstStyle/>
          <a:p>
            <a:r>
              <a:rPr lang="es-AR" dirty="0"/>
              <a:t>TERRITORIO, LO RURAL, LO AGRPECUARIO, LO AGRARIO, SECTOR ALIMENTARIO</a:t>
            </a:r>
          </a:p>
          <a:p>
            <a:r>
              <a:rPr lang="es-AR" dirty="0"/>
              <a:t>SECTOR AGROINDUSTRIAL</a:t>
            </a:r>
          </a:p>
          <a:p>
            <a:r>
              <a:rPr lang="es-AR" dirty="0"/>
              <a:t>SUSTENTABILIDAD</a:t>
            </a:r>
            <a:endParaRPr lang="es-ES" dirty="0"/>
          </a:p>
        </p:txBody>
      </p:sp>
      <p:sp>
        <p:nvSpPr>
          <p:cNvPr id="32776" name="Text Box 8"/>
          <p:cNvSpPr txBox="1">
            <a:spLocks noChangeArrowheads="1"/>
          </p:cNvSpPr>
          <p:nvPr/>
        </p:nvSpPr>
        <p:spPr bwMode="auto">
          <a:xfrm>
            <a:off x="8832851" y="3644901"/>
            <a:ext cx="1368425" cy="650875"/>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a:t>MERCADO</a:t>
            </a:r>
          </a:p>
          <a:p>
            <a:r>
              <a:rPr lang="es-AR"/>
              <a:t> LABORAL</a:t>
            </a:r>
            <a:endParaRPr lang="es-ES"/>
          </a:p>
        </p:txBody>
      </p:sp>
      <p:sp>
        <p:nvSpPr>
          <p:cNvPr id="32777" name="Text Box 9"/>
          <p:cNvSpPr txBox="1">
            <a:spLocks noChangeArrowheads="1"/>
          </p:cNvSpPr>
          <p:nvPr/>
        </p:nvSpPr>
        <p:spPr bwMode="auto">
          <a:xfrm rot="-2652715">
            <a:off x="7248526" y="5025938"/>
            <a:ext cx="2176463" cy="1200329"/>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ASOCIACIONES PROFESIONALES</a:t>
            </a:r>
          </a:p>
          <a:p>
            <a:r>
              <a:rPr lang="es-AR" dirty="0"/>
              <a:t>DEONTOLOGÍA PROFESIONAL</a:t>
            </a:r>
            <a:endParaRPr lang="es-ES" dirty="0"/>
          </a:p>
        </p:txBody>
      </p:sp>
      <p:sp>
        <p:nvSpPr>
          <p:cNvPr id="32778" name="Text Box 10"/>
          <p:cNvSpPr txBox="1">
            <a:spLocks noChangeArrowheads="1"/>
          </p:cNvSpPr>
          <p:nvPr/>
        </p:nvSpPr>
        <p:spPr bwMode="auto">
          <a:xfrm rot="2281928">
            <a:off x="3287713" y="5387480"/>
            <a:ext cx="1477962" cy="923330"/>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SOCIEDAD</a:t>
            </a:r>
          </a:p>
          <a:p>
            <a:r>
              <a:rPr lang="es-AR" dirty="0"/>
              <a:t>VALORES</a:t>
            </a:r>
          </a:p>
          <a:p>
            <a:r>
              <a:rPr lang="es-AR" dirty="0"/>
              <a:t>ÉTICA  ODS</a:t>
            </a:r>
            <a:endParaRPr lang="es-ES" dirty="0"/>
          </a:p>
        </p:txBody>
      </p:sp>
      <p:sp>
        <p:nvSpPr>
          <p:cNvPr id="32782" name="Line 14"/>
          <p:cNvSpPr>
            <a:spLocks noChangeShapeType="1"/>
          </p:cNvSpPr>
          <p:nvPr/>
        </p:nvSpPr>
        <p:spPr bwMode="auto">
          <a:xfrm>
            <a:off x="3719513" y="3429001"/>
            <a:ext cx="863600" cy="360363"/>
          </a:xfrm>
          <a:prstGeom prst="line">
            <a:avLst/>
          </a:prstGeom>
          <a:noFill/>
          <a:ln w="127000">
            <a:solidFill>
              <a:srgbClr val="99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3" name="Line 15"/>
          <p:cNvSpPr>
            <a:spLocks noChangeShapeType="1"/>
          </p:cNvSpPr>
          <p:nvPr/>
        </p:nvSpPr>
        <p:spPr bwMode="auto">
          <a:xfrm flipH="1">
            <a:off x="5974033" y="2385219"/>
            <a:ext cx="0" cy="792163"/>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4" name="Line 16"/>
          <p:cNvSpPr>
            <a:spLocks noChangeShapeType="1"/>
          </p:cNvSpPr>
          <p:nvPr/>
        </p:nvSpPr>
        <p:spPr bwMode="auto">
          <a:xfrm flipH="1">
            <a:off x="7622830" y="3017578"/>
            <a:ext cx="287337" cy="503238"/>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5" name="Line 17"/>
          <p:cNvSpPr>
            <a:spLocks noChangeShapeType="1"/>
          </p:cNvSpPr>
          <p:nvPr/>
        </p:nvSpPr>
        <p:spPr bwMode="auto">
          <a:xfrm flipH="1">
            <a:off x="7824789" y="3933825"/>
            <a:ext cx="1006475" cy="71438"/>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6" name="Line 18"/>
          <p:cNvSpPr>
            <a:spLocks noChangeShapeType="1"/>
          </p:cNvSpPr>
          <p:nvPr/>
        </p:nvSpPr>
        <p:spPr bwMode="auto">
          <a:xfrm flipV="1">
            <a:off x="4400568" y="5090614"/>
            <a:ext cx="444387" cy="450496"/>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32787" name="Line 19"/>
          <p:cNvSpPr>
            <a:spLocks noChangeShapeType="1"/>
          </p:cNvSpPr>
          <p:nvPr/>
        </p:nvSpPr>
        <p:spPr bwMode="auto">
          <a:xfrm flipH="1" flipV="1">
            <a:off x="7239147" y="4880205"/>
            <a:ext cx="431800" cy="431800"/>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8" name="Line 20"/>
          <p:cNvSpPr>
            <a:spLocks noChangeShapeType="1"/>
          </p:cNvSpPr>
          <p:nvPr/>
        </p:nvSpPr>
        <p:spPr bwMode="auto">
          <a:xfrm flipV="1">
            <a:off x="4224338" y="2133601"/>
            <a:ext cx="1079500" cy="142875"/>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9" name="Line 21"/>
          <p:cNvSpPr>
            <a:spLocks noChangeShapeType="1"/>
          </p:cNvSpPr>
          <p:nvPr/>
        </p:nvSpPr>
        <p:spPr bwMode="auto">
          <a:xfrm>
            <a:off x="3000375" y="4435475"/>
            <a:ext cx="431800" cy="865188"/>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0" name="Line 22"/>
          <p:cNvSpPr>
            <a:spLocks noChangeShapeType="1"/>
          </p:cNvSpPr>
          <p:nvPr/>
        </p:nvSpPr>
        <p:spPr bwMode="auto">
          <a:xfrm flipV="1">
            <a:off x="4656139" y="6308725"/>
            <a:ext cx="2808287" cy="0"/>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1" name="Line 23"/>
          <p:cNvSpPr>
            <a:spLocks noChangeShapeType="1"/>
          </p:cNvSpPr>
          <p:nvPr/>
        </p:nvSpPr>
        <p:spPr bwMode="auto">
          <a:xfrm>
            <a:off x="6311900" y="2060576"/>
            <a:ext cx="431800" cy="144463"/>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2" name="Line 24"/>
          <p:cNvSpPr>
            <a:spLocks noChangeShapeType="1"/>
          </p:cNvSpPr>
          <p:nvPr/>
        </p:nvSpPr>
        <p:spPr bwMode="auto">
          <a:xfrm>
            <a:off x="8904288" y="2781301"/>
            <a:ext cx="431800" cy="792163"/>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3" name="Line 25"/>
          <p:cNvSpPr>
            <a:spLocks noChangeShapeType="1"/>
          </p:cNvSpPr>
          <p:nvPr/>
        </p:nvSpPr>
        <p:spPr bwMode="auto">
          <a:xfrm flipH="1">
            <a:off x="9191626" y="4365625"/>
            <a:ext cx="360363" cy="503238"/>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Tree>
    <p:extLst>
      <p:ext uri="{BB962C8B-B14F-4D97-AF65-F5344CB8AC3E}">
        <p14:creationId xmlns:p14="http://schemas.microsoft.com/office/powerpoint/2010/main" val="326186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47850" y="180828"/>
            <a:ext cx="8496300" cy="1090613"/>
          </a:xfrm>
        </p:spPr>
        <p:txBody>
          <a:bodyPr>
            <a:normAutofit fontScale="90000"/>
          </a:bodyPr>
          <a:lstStyle/>
          <a:p>
            <a:pPr algn="ctr"/>
            <a:r>
              <a:rPr lang="es-AR" dirty="0">
                <a:latin typeface="Arial Black" panose="020B0A04020102020204" pitchFamily="34" charset="0"/>
              </a:rPr>
              <a:t>Variables que intervienen en el diseño curricular</a:t>
            </a:r>
            <a:endParaRPr lang="es-ES" dirty="0">
              <a:latin typeface="Arial Black" panose="020B0A04020102020204" pitchFamily="34" charset="0"/>
            </a:endParaRPr>
          </a:p>
        </p:txBody>
      </p:sp>
      <p:sp>
        <p:nvSpPr>
          <p:cNvPr id="32772" name="Oval 4"/>
          <p:cNvSpPr>
            <a:spLocks noChangeArrowheads="1"/>
          </p:cNvSpPr>
          <p:nvPr/>
        </p:nvSpPr>
        <p:spPr bwMode="auto">
          <a:xfrm>
            <a:off x="4410776" y="3069431"/>
            <a:ext cx="3529012" cy="2592387"/>
          </a:xfrm>
          <a:prstGeom prst="ellipse">
            <a:avLst/>
          </a:prstGeom>
          <a:solidFill>
            <a:schemeClr val="bg2">
              <a:lumMod val="90000"/>
            </a:schemeClr>
          </a:solidFill>
          <a:ln w="34925">
            <a:solidFill>
              <a:srgbClr val="FFFFFF"/>
            </a:solidFill>
            <a:headEnd/>
            <a:tailEnd/>
          </a:ln>
          <a:effectLst>
            <a:glow rad="228600">
              <a:schemeClr val="accent1">
                <a:satMod val="175000"/>
                <a:alpha val="40000"/>
              </a:schemeClr>
            </a:glow>
            <a:outerShdw blurRad="317500" dir="2700000" algn="ctr">
              <a:srgbClr val="000000">
                <a:alpha val="43000"/>
              </a:srgbClr>
            </a:outerShdw>
            <a:reflection blurRad="6350" stA="50000" endA="300" endPos="55000" dir="5400000" sy="-100000" algn="bl" rotWithShape="0"/>
          </a:effectLst>
          <a:scene3d>
            <a:camera prst="perspectiveRight"/>
            <a:lightRig rig="threePt" dir="t">
              <a:rot lat="0" lon="0" rev="0"/>
            </a:lightRig>
          </a:scene3d>
          <a:sp3d extrusionH="38100" prstMaterial="clear">
            <a:bevelT w="260350" h="50800" prst="softRound"/>
            <a:bevelB prst="softRound"/>
          </a:sp3d>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es-AR" b="1" dirty="0"/>
              <a:t>DISEÑOS CURRICULARES</a:t>
            </a:r>
          </a:p>
          <a:p>
            <a:pPr algn="ctr"/>
            <a:endParaRPr lang="es-ES" b="1" dirty="0"/>
          </a:p>
        </p:txBody>
      </p:sp>
      <p:sp>
        <p:nvSpPr>
          <p:cNvPr id="32773" name="Text Box 5"/>
          <p:cNvSpPr txBox="1">
            <a:spLocks noChangeArrowheads="1"/>
          </p:cNvSpPr>
          <p:nvPr/>
        </p:nvSpPr>
        <p:spPr bwMode="auto">
          <a:xfrm rot="-3356034">
            <a:off x="1920083" y="2793119"/>
            <a:ext cx="2827337" cy="1200329"/>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          SISTEMA</a:t>
            </a:r>
          </a:p>
          <a:p>
            <a:r>
              <a:rPr lang="es-AR" dirty="0"/>
              <a:t>      UNIVERSITARIO </a:t>
            </a:r>
          </a:p>
          <a:p>
            <a:r>
              <a:rPr lang="es-AR" dirty="0"/>
              <a:t>ACREDITACIÓN, INTERÉS PUBLICO</a:t>
            </a:r>
            <a:endParaRPr lang="es-ES" dirty="0"/>
          </a:p>
        </p:txBody>
      </p:sp>
      <p:sp>
        <p:nvSpPr>
          <p:cNvPr id="32774" name="Text Box 6"/>
          <p:cNvSpPr txBox="1">
            <a:spLocks noChangeArrowheads="1"/>
          </p:cNvSpPr>
          <p:nvPr/>
        </p:nvSpPr>
        <p:spPr bwMode="auto">
          <a:xfrm>
            <a:off x="5147114" y="1738265"/>
            <a:ext cx="1826335" cy="369332"/>
          </a:xfrm>
          <a:prstGeom prst="rect">
            <a:avLst/>
          </a:prstGeom>
          <a:solidFill>
            <a:schemeClr val="bg1">
              <a:lumMod val="85000"/>
              <a:alpha val="42999"/>
            </a:schemeClr>
          </a:solidFill>
          <a:ln w="9525">
            <a:solidFill>
              <a:schemeClr val="tx1"/>
            </a:solidFill>
            <a:miter lim="800000"/>
            <a:headEnd/>
            <a:tailEnd/>
          </a:ln>
          <a:effectLst/>
        </p:spPr>
        <p:txBody>
          <a:bodyPr wrap="square">
            <a:spAutoFit/>
          </a:bodyPr>
          <a:lstStyle/>
          <a:p>
            <a:r>
              <a:rPr lang="es-AR" dirty="0"/>
              <a:t>       SCC&amp;TAA</a:t>
            </a:r>
            <a:endParaRPr lang="es-ES" dirty="0"/>
          </a:p>
        </p:txBody>
      </p:sp>
      <p:sp>
        <p:nvSpPr>
          <p:cNvPr id="32775" name="Text Box 7"/>
          <p:cNvSpPr txBox="1">
            <a:spLocks noChangeArrowheads="1"/>
          </p:cNvSpPr>
          <p:nvPr/>
        </p:nvSpPr>
        <p:spPr bwMode="auto">
          <a:xfrm rot="891412">
            <a:off x="7002989" y="1725923"/>
            <a:ext cx="3200914" cy="1477328"/>
          </a:xfrm>
          <a:prstGeom prst="rect">
            <a:avLst/>
          </a:prstGeom>
          <a:solidFill>
            <a:schemeClr val="bg1">
              <a:lumMod val="85000"/>
              <a:alpha val="42999"/>
            </a:schemeClr>
          </a:solidFill>
          <a:ln w="9525">
            <a:solidFill>
              <a:schemeClr val="tx1"/>
            </a:solidFill>
            <a:miter lim="800000"/>
            <a:headEnd/>
            <a:tailEnd/>
          </a:ln>
          <a:effectLst/>
        </p:spPr>
        <p:txBody>
          <a:bodyPr wrap="square">
            <a:spAutoFit/>
          </a:bodyPr>
          <a:lstStyle/>
          <a:p>
            <a:r>
              <a:rPr lang="es-AR" dirty="0"/>
              <a:t>TERRITORIO, LO RURAL, LO AGRPECUARIO,LO AGRARIO, SECTOR ALIMENTARIO</a:t>
            </a:r>
          </a:p>
          <a:p>
            <a:r>
              <a:rPr lang="es-AR" dirty="0"/>
              <a:t>SECTOR AGROINDUSTRIAL</a:t>
            </a:r>
          </a:p>
          <a:p>
            <a:r>
              <a:rPr lang="es-AR" dirty="0"/>
              <a:t>SUSTENTABILIDAD</a:t>
            </a:r>
            <a:endParaRPr lang="es-ES" dirty="0"/>
          </a:p>
        </p:txBody>
      </p:sp>
      <p:sp>
        <p:nvSpPr>
          <p:cNvPr id="32776" name="Text Box 8"/>
          <p:cNvSpPr txBox="1">
            <a:spLocks noChangeArrowheads="1"/>
          </p:cNvSpPr>
          <p:nvPr/>
        </p:nvSpPr>
        <p:spPr bwMode="auto">
          <a:xfrm>
            <a:off x="8832851" y="3644901"/>
            <a:ext cx="1368425" cy="650875"/>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a:t>MERCADO</a:t>
            </a:r>
          </a:p>
          <a:p>
            <a:r>
              <a:rPr lang="es-AR"/>
              <a:t> LABORAL</a:t>
            </a:r>
            <a:endParaRPr lang="es-ES"/>
          </a:p>
        </p:txBody>
      </p:sp>
      <p:sp>
        <p:nvSpPr>
          <p:cNvPr id="32777" name="Text Box 9"/>
          <p:cNvSpPr txBox="1">
            <a:spLocks noChangeArrowheads="1"/>
          </p:cNvSpPr>
          <p:nvPr/>
        </p:nvSpPr>
        <p:spPr bwMode="auto">
          <a:xfrm rot="-2652715">
            <a:off x="7248526" y="5025938"/>
            <a:ext cx="2176463" cy="1200329"/>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ASOCIACIONES PROFESIONALES</a:t>
            </a:r>
          </a:p>
          <a:p>
            <a:r>
              <a:rPr lang="es-AR" dirty="0"/>
              <a:t>DEONTOLOGÍA PROFESIONAL</a:t>
            </a:r>
            <a:endParaRPr lang="es-ES" dirty="0"/>
          </a:p>
        </p:txBody>
      </p:sp>
      <p:sp>
        <p:nvSpPr>
          <p:cNvPr id="32778" name="Text Box 10"/>
          <p:cNvSpPr txBox="1">
            <a:spLocks noChangeArrowheads="1"/>
          </p:cNvSpPr>
          <p:nvPr/>
        </p:nvSpPr>
        <p:spPr bwMode="auto">
          <a:xfrm rot="2281928">
            <a:off x="3287713" y="5387480"/>
            <a:ext cx="1477962" cy="923330"/>
          </a:xfrm>
          <a:prstGeom prst="rect">
            <a:avLst/>
          </a:prstGeom>
          <a:solidFill>
            <a:schemeClr val="bg1">
              <a:lumMod val="85000"/>
              <a:alpha val="42999"/>
            </a:schemeClr>
          </a:solidFill>
          <a:ln w="9525">
            <a:solidFill>
              <a:schemeClr val="tx1"/>
            </a:solidFill>
            <a:miter lim="800000"/>
            <a:headEnd/>
            <a:tailEnd/>
          </a:ln>
          <a:effectLst/>
        </p:spPr>
        <p:txBody>
          <a:bodyPr>
            <a:spAutoFit/>
          </a:bodyPr>
          <a:lstStyle/>
          <a:p>
            <a:r>
              <a:rPr lang="es-AR" dirty="0"/>
              <a:t>SOCIEDAD</a:t>
            </a:r>
          </a:p>
          <a:p>
            <a:r>
              <a:rPr lang="es-AR" dirty="0"/>
              <a:t>VALORES</a:t>
            </a:r>
          </a:p>
          <a:p>
            <a:r>
              <a:rPr lang="es-AR" dirty="0"/>
              <a:t>ÉTICA  ODS</a:t>
            </a:r>
            <a:endParaRPr lang="es-ES" dirty="0"/>
          </a:p>
        </p:txBody>
      </p:sp>
      <p:sp>
        <p:nvSpPr>
          <p:cNvPr id="32782" name="Line 14"/>
          <p:cNvSpPr>
            <a:spLocks noChangeShapeType="1"/>
          </p:cNvSpPr>
          <p:nvPr/>
        </p:nvSpPr>
        <p:spPr bwMode="auto">
          <a:xfrm>
            <a:off x="3719513" y="3429001"/>
            <a:ext cx="863600" cy="360363"/>
          </a:xfrm>
          <a:prstGeom prst="line">
            <a:avLst/>
          </a:prstGeom>
          <a:noFill/>
          <a:ln w="127000">
            <a:solidFill>
              <a:srgbClr val="99CC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3" name="Line 15"/>
          <p:cNvSpPr>
            <a:spLocks noChangeShapeType="1"/>
          </p:cNvSpPr>
          <p:nvPr/>
        </p:nvSpPr>
        <p:spPr bwMode="auto">
          <a:xfrm flipH="1">
            <a:off x="5974033" y="2385219"/>
            <a:ext cx="0" cy="792163"/>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4" name="Line 16"/>
          <p:cNvSpPr>
            <a:spLocks noChangeShapeType="1"/>
          </p:cNvSpPr>
          <p:nvPr/>
        </p:nvSpPr>
        <p:spPr bwMode="auto">
          <a:xfrm flipH="1">
            <a:off x="7622830" y="3017578"/>
            <a:ext cx="287337" cy="503238"/>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5" name="Line 17"/>
          <p:cNvSpPr>
            <a:spLocks noChangeShapeType="1"/>
          </p:cNvSpPr>
          <p:nvPr/>
        </p:nvSpPr>
        <p:spPr bwMode="auto">
          <a:xfrm flipH="1">
            <a:off x="7824789" y="3933825"/>
            <a:ext cx="1006475" cy="71438"/>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6" name="Line 18"/>
          <p:cNvSpPr>
            <a:spLocks noChangeShapeType="1"/>
          </p:cNvSpPr>
          <p:nvPr/>
        </p:nvSpPr>
        <p:spPr bwMode="auto">
          <a:xfrm flipV="1">
            <a:off x="4400568" y="5090614"/>
            <a:ext cx="444387" cy="450496"/>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32787" name="Line 19"/>
          <p:cNvSpPr>
            <a:spLocks noChangeShapeType="1"/>
          </p:cNvSpPr>
          <p:nvPr/>
        </p:nvSpPr>
        <p:spPr bwMode="auto">
          <a:xfrm flipH="1" flipV="1">
            <a:off x="7239147" y="4880205"/>
            <a:ext cx="431800" cy="431800"/>
          </a:xfrm>
          <a:prstGeom prst="line">
            <a:avLst/>
          </a:prstGeom>
          <a:noFill/>
          <a:ln w="1270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8" name="Line 20"/>
          <p:cNvSpPr>
            <a:spLocks noChangeShapeType="1"/>
          </p:cNvSpPr>
          <p:nvPr/>
        </p:nvSpPr>
        <p:spPr bwMode="auto">
          <a:xfrm flipV="1">
            <a:off x="4224338" y="2133601"/>
            <a:ext cx="1079500" cy="142875"/>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89" name="Line 21"/>
          <p:cNvSpPr>
            <a:spLocks noChangeShapeType="1"/>
          </p:cNvSpPr>
          <p:nvPr/>
        </p:nvSpPr>
        <p:spPr bwMode="auto">
          <a:xfrm>
            <a:off x="3000375" y="4435475"/>
            <a:ext cx="431800" cy="865188"/>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0" name="Line 22"/>
          <p:cNvSpPr>
            <a:spLocks noChangeShapeType="1"/>
          </p:cNvSpPr>
          <p:nvPr/>
        </p:nvSpPr>
        <p:spPr bwMode="auto">
          <a:xfrm flipV="1">
            <a:off x="4656139" y="6308725"/>
            <a:ext cx="2808287" cy="0"/>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1" name="Line 23"/>
          <p:cNvSpPr>
            <a:spLocks noChangeShapeType="1"/>
          </p:cNvSpPr>
          <p:nvPr/>
        </p:nvSpPr>
        <p:spPr bwMode="auto">
          <a:xfrm>
            <a:off x="6311900" y="2060576"/>
            <a:ext cx="431800" cy="144463"/>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2" name="Line 24"/>
          <p:cNvSpPr>
            <a:spLocks noChangeShapeType="1"/>
          </p:cNvSpPr>
          <p:nvPr/>
        </p:nvSpPr>
        <p:spPr bwMode="auto">
          <a:xfrm>
            <a:off x="8904288" y="2781301"/>
            <a:ext cx="431800" cy="792163"/>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2793" name="Line 25"/>
          <p:cNvSpPr>
            <a:spLocks noChangeShapeType="1"/>
          </p:cNvSpPr>
          <p:nvPr/>
        </p:nvSpPr>
        <p:spPr bwMode="auto">
          <a:xfrm flipH="1">
            <a:off x="9191626" y="4365625"/>
            <a:ext cx="360363" cy="503238"/>
          </a:xfrm>
          <a:prstGeom prst="line">
            <a:avLst/>
          </a:prstGeom>
          <a:noFill/>
          <a:ln w="952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2" name="2 CuadroTexto">
            <a:extLst>
              <a:ext uri="{FF2B5EF4-FFF2-40B4-BE49-F238E27FC236}">
                <a16:creationId xmlns:a16="http://schemas.microsoft.com/office/drawing/2014/main" id="{7A49B87A-07EA-E466-C744-18F8344D53B0}"/>
              </a:ext>
            </a:extLst>
          </p:cNvPr>
          <p:cNvSpPr txBox="1"/>
          <p:nvPr/>
        </p:nvSpPr>
        <p:spPr>
          <a:xfrm>
            <a:off x="4260056" y="6536208"/>
            <a:ext cx="3600450" cy="369332"/>
          </a:xfrm>
          <a:prstGeom prst="rect">
            <a:avLst/>
          </a:prstGeom>
          <a:solidFill>
            <a:schemeClr val="bg2">
              <a:lumMod val="75000"/>
            </a:schemeClr>
          </a:solidFill>
        </p:spPr>
        <p:txBody>
          <a:bodyPr wrap="square" rtlCol="0">
            <a:spAutoFit/>
          </a:bodyPr>
          <a:lstStyle/>
          <a:p>
            <a:r>
              <a:rPr lang="es-AR" dirty="0"/>
              <a:t>           </a:t>
            </a:r>
            <a:r>
              <a:rPr lang="es-AR" b="1" dirty="0"/>
              <a:t>Lógica profesional</a:t>
            </a:r>
          </a:p>
        </p:txBody>
      </p:sp>
      <p:sp>
        <p:nvSpPr>
          <p:cNvPr id="3" name="3 CuadroTexto">
            <a:extLst>
              <a:ext uri="{FF2B5EF4-FFF2-40B4-BE49-F238E27FC236}">
                <a16:creationId xmlns:a16="http://schemas.microsoft.com/office/drawing/2014/main" id="{0DC24E77-3389-FD2B-C185-8C72BC667290}"/>
              </a:ext>
            </a:extLst>
          </p:cNvPr>
          <p:cNvSpPr txBox="1"/>
          <p:nvPr/>
        </p:nvSpPr>
        <p:spPr>
          <a:xfrm rot="18813430">
            <a:off x="743609" y="2072333"/>
            <a:ext cx="2702107" cy="646331"/>
          </a:xfrm>
          <a:prstGeom prst="rect">
            <a:avLst/>
          </a:prstGeom>
          <a:solidFill>
            <a:schemeClr val="bg2">
              <a:lumMod val="75000"/>
            </a:schemeClr>
          </a:solidFill>
        </p:spPr>
        <p:txBody>
          <a:bodyPr wrap="square" rtlCol="0">
            <a:spAutoFit/>
          </a:bodyPr>
          <a:lstStyle/>
          <a:p>
            <a:r>
              <a:rPr lang="es-AR" b="1" dirty="0"/>
              <a:t>Lógica sociopolítica y educativa</a:t>
            </a:r>
          </a:p>
        </p:txBody>
      </p:sp>
      <p:sp>
        <p:nvSpPr>
          <p:cNvPr id="4" name="4 CuadroTexto">
            <a:extLst>
              <a:ext uri="{FF2B5EF4-FFF2-40B4-BE49-F238E27FC236}">
                <a16:creationId xmlns:a16="http://schemas.microsoft.com/office/drawing/2014/main" id="{0C1AB325-9895-9C05-0379-59E0953DD7B0}"/>
              </a:ext>
            </a:extLst>
          </p:cNvPr>
          <p:cNvSpPr txBox="1"/>
          <p:nvPr/>
        </p:nvSpPr>
        <p:spPr>
          <a:xfrm rot="2228637">
            <a:off x="9582638" y="1671143"/>
            <a:ext cx="2379704" cy="923330"/>
          </a:xfrm>
          <a:prstGeom prst="rect">
            <a:avLst/>
          </a:prstGeom>
          <a:solidFill>
            <a:schemeClr val="accent4">
              <a:lumMod val="60000"/>
              <a:lumOff val="40000"/>
            </a:schemeClr>
          </a:solidFill>
        </p:spPr>
        <p:txBody>
          <a:bodyPr wrap="square" rtlCol="0">
            <a:spAutoFit/>
          </a:bodyPr>
          <a:lstStyle/>
          <a:p>
            <a:r>
              <a:rPr lang="es-AR" b="1" dirty="0"/>
              <a:t>Lógica del mercado   </a:t>
            </a:r>
          </a:p>
          <a:p>
            <a:r>
              <a:rPr lang="es-AR" b="1" dirty="0"/>
              <a:t>       laboral y del sector</a:t>
            </a:r>
          </a:p>
          <a:p>
            <a:r>
              <a:rPr lang="es-AR" b="1" dirty="0"/>
              <a:t>agropecuario</a:t>
            </a:r>
          </a:p>
        </p:txBody>
      </p:sp>
      <p:sp>
        <p:nvSpPr>
          <p:cNvPr id="5" name="2 CuadroTexto">
            <a:extLst>
              <a:ext uri="{FF2B5EF4-FFF2-40B4-BE49-F238E27FC236}">
                <a16:creationId xmlns:a16="http://schemas.microsoft.com/office/drawing/2014/main" id="{3A20E19F-0D9B-3525-01D7-FFFC4C51EDEB}"/>
              </a:ext>
            </a:extLst>
          </p:cNvPr>
          <p:cNvSpPr txBox="1"/>
          <p:nvPr/>
        </p:nvSpPr>
        <p:spPr>
          <a:xfrm>
            <a:off x="4260056" y="6491405"/>
            <a:ext cx="3600450" cy="369332"/>
          </a:xfrm>
          <a:prstGeom prst="rect">
            <a:avLst/>
          </a:prstGeom>
          <a:solidFill>
            <a:schemeClr val="accent4">
              <a:lumMod val="60000"/>
              <a:lumOff val="40000"/>
            </a:schemeClr>
          </a:solidFill>
        </p:spPr>
        <p:txBody>
          <a:bodyPr wrap="square" rtlCol="0">
            <a:spAutoFit/>
          </a:bodyPr>
          <a:lstStyle/>
          <a:p>
            <a:r>
              <a:rPr lang="es-AR" dirty="0"/>
              <a:t>           </a:t>
            </a:r>
            <a:r>
              <a:rPr lang="es-AR" b="1" dirty="0"/>
              <a:t>Lógica profesional</a:t>
            </a:r>
          </a:p>
        </p:txBody>
      </p:sp>
      <p:sp>
        <p:nvSpPr>
          <p:cNvPr id="6" name="3 CuadroTexto">
            <a:extLst>
              <a:ext uri="{FF2B5EF4-FFF2-40B4-BE49-F238E27FC236}">
                <a16:creationId xmlns:a16="http://schemas.microsoft.com/office/drawing/2014/main" id="{6264F10B-584A-0A9C-4554-06ED15854A60}"/>
              </a:ext>
            </a:extLst>
          </p:cNvPr>
          <p:cNvSpPr txBox="1"/>
          <p:nvPr/>
        </p:nvSpPr>
        <p:spPr>
          <a:xfrm rot="18813430">
            <a:off x="785021" y="2085436"/>
            <a:ext cx="2702107" cy="646331"/>
          </a:xfrm>
          <a:prstGeom prst="rect">
            <a:avLst/>
          </a:prstGeom>
          <a:solidFill>
            <a:schemeClr val="accent4">
              <a:lumMod val="60000"/>
              <a:lumOff val="40000"/>
            </a:schemeClr>
          </a:solidFill>
        </p:spPr>
        <p:txBody>
          <a:bodyPr wrap="square" rtlCol="0">
            <a:spAutoFit/>
          </a:bodyPr>
          <a:lstStyle/>
          <a:p>
            <a:r>
              <a:rPr lang="es-AR" b="1" dirty="0"/>
              <a:t>Lógica sociopolítica y educativa</a:t>
            </a:r>
          </a:p>
        </p:txBody>
      </p:sp>
    </p:spTree>
    <p:extLst>
      <p:ext uri="{BB962C8B-B14F-4D97-AF65-F5344CB8AC3E}">
        <p14:creationId xmlns:p14="http://schemas.microsoft.com/office/powerpoint/2010/main" val="205734589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Theme 1">
      <a:dk1>
        <a:srgbClr val="000000"/>
      </a:dk1>
      <a:lt1>
        <a:srgbClr val="FFFFFF"/>
      </a:lt1>
      <a:dk2>
        <a:srgbClr val="1F497D"/>
      </a:dk2>
      <a:lt2>
        <a:srgbClr val="DDDDDD"/>
      </a:lt2>
      <a:accent1>
        <a:srgbClr val="FF9933"/>
      </a:accent1>
      <a:accent2>
        <a:srgbClr val="7993B3"/>
      </a:accent2>
      <a:accent3>
        <a:srgbClr val="FFFFFF"/>
      </a:accent3>
      <a:accent4>
        <a:srgbClr val="000000"/>
      </a:accent4>
      <a:accent5>
        <a:srgbClr val="FFCAAD"/>
      </a:accent5>
      <a:accent6>
        <a:srgbClr val="6D85A2"/>
      </a:accent6>
      <a:hlink>
        <a:srgbClr val="CC0000"/>
      </a:hlink>
      <a:folHlink>
        <a:srgbClr val="7777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DDDDDD"/>
        </a:lt2>
        <a:accent1>
          <a:srgbClr val="FF9933"/>
        </a:accent1>
        <a:accent2>
          <a:srgbClr val="7993B3"/>
        </a:accent2>
        <a:accent3>
          <a:srgbClr val="FFFFFF"/>
        </a:accent3>
        <a:accent4>
          <a:srgbClr val="000000"/>
        </a:accent4>
        <a:accent5>
          <a:srgbClr val="FFCAAD"/>
        </a:accent5>
        <a:accent6>
          <a:srgbClr val="6D85A2"/>
        </a:accent6>
        <a:hlink>
          <a:srgbClr val="CC0000"/>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TS103431380">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2687</Words>
  <Application>Microsoft Office PowerPoint</Application>
  <PresentationFormat>Widescreen</PresentationFormat>
  <Paragraphs>376</Paragraphs>
  <Slides>75</Slides>
  <Notes>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75</vt:i4>
      </vt:variant>
    </vt:vector>
  </HeadingPairs>
  <TitlesOfParts>
    <vt:vector size="91" baseType="lpstr">
      <vt:lpstr>Arial</vt:lpstr>
      <vt:lpstr>Arial Black</vt:lpstr>
      <vt:lpstr>Calibri</vt:lpstr>
      <vt:lpstr>Calibri Light</vt:lpstr>
      <vt:lpstr>Euphemia</vt:lpstr>
      <vt:lpstr>Garamond</vt:lpstr>
      <vt:lpstr>Mistral</vt:lpstr>
      <vt:lpstr>Plantagenet Cherokee</vt:lpstr>
      <vt:lpstr>Sagona Book</vt:lpstr>
      <vt:lpstr>Sagona ExtraLight</vt:lpstr>
      <vt:lpstr>Times New Roman</vt:lpstr>
      <vt:lpstr>Wingdings</vt:lpstr>
      <vt:lpstr>1_Office Theme</vt:lpstr>
      <vt:lpstr>SavonVTI</vt:lpstr>
      <vt:lpstr>TS103431380</vt:lpstr>
      <vt:lpstr>Office Theme</vt:lpstr>
      <vt:lpstr>PowerPoint Presentation</vt:lpstr>
      <vt:lpstr>Jornada presencial inaugural Agenda</vt:lpstr>
      <vt:lpstr>Elaborar participativamente un rediseño curricular de la carrera de Agronomía que incorpore las nuevas normativas nacionales relacionadas con la carrera   Reflexionar sobre posibles mejoras al plan a partir de propuestas consensuadas entre los actores </vt:lpstr>
      <vt:lpstr>PowerPoint Presentation</vt:lpstr>
      <vt:lpstr>Principios del trabajo participativo  Contar con la participación de los distintos actores.  Tender al consenso (lo que no implica un pensamiento único). El diseño curricular supone negociaciones (tragedia de los comunes) El abordaje sistémico no implica, necesariamente, hacer todo a la vez. Momentos de debates y de acuerdos. Continuidad en la participación y respeto por los acuerdos alcanzados (evitar el asambleísmo, los retrocesos injustificados y el gattopardismo). </vt:lpstr>
      <vt:lpstr>Para expandir la participación.. </vt:lpstr>
      <vt:lpstr>El diseño curricular es una estructura permeable a una serie de variables que lo configura y que va a dar origen al PE</vt:lpstr>
      <vt:lpstr>Variables que intervienen en el diseño curricular</vt:lpstr>
      <vt:lpstr>Variables que intervienen en el diseño curricular</vt:lpstr>
      <vt:lpstr>Diseño curricular e implementación son conceptos solidarios, pero pueden separarse para su análisis</vt:lpstr>
      <vt:lpstr>PowerPoint Presentation</vt:lpstr>
      <vt:lpstr>PowerPoint Presentation</vt:lpstr>
      <vt:lpstr>PowerPoint Presentation</vt:lpstr>
      <vt:lpstr>PowerPoint Presentation</vt:lpstr>
      <vt:lpstr>PowerPoint Presentation</vt:lpstr>
      <vt:lpstr>Estructura epistemológica de la Carrera de Ingeniero Agrónomo</vt:lpstr>
      <vt:lpstr>PowerPoint Presentation</vt:lpstr>
      <vt:lpstr>RM  1254/2018</vt:lpstr>
      <vt:lpstr>RM  1537/2021</vt:lpstr>
      <vt:lpstr>RM  1537/2021</vt:lpstr>
      <vt:lpstr>RM  1537/2021</vt:lpstr>
      <vt:lpstr>PowerPoint Presentation</vt:lpstr>
      <vt:lpstr>PowerPoint Presentation</vt:lpstr>
      <vt:lpstr>PowerPoint Presentation</vt:lpstr>
      <vt:lpstr>PowerPoint Presentation</vt:lpstr>
      <vt:lpstr>PowerPoint Presentation</vt:lpstr>
      <vt:lpstr>PowerPoint Presentation</vt:lpstr>
      <vt:lpstr>Enciclopedismo</vt:lpstr>
      <vt:lpstr>Olvido del saber hacer</vt:lpstr>
      <vt:lpstr>Contenidos</vt:lpstr>
      <vt:lpstr>PowerPoint Presentation</vt:lpstr>
      <vt:lpstr>Tipos de contenidos en suelos</vt:lpstr>
      <vt:lpstr>PowerPoint Presentation</vt:lpstr>
      <vt:lpstr>PowerPoint Presentation</vt:lpstr>
      <vt:lpstr>PowerPoint Presentation</vt:lpstr>
      <vt:lpstr>Olvido del saber hacer</vt:lpstr>
      <vt:lpstr>Olvido del profesional que formamos</vt:lpstr>
      <vt:lpstr>Competencias</vt:lpstr>
      <vt:lpstr>PowerPoint Presentation</vt:lpstr>
      <vt:lpstr>PowerPoint Presentation</vt:lpstr>
      <vt:lpstr>PowerPoint Presentation</vt:lpstr>
      <vt:lpstr>Competencias</vt:lpstr>
      <vt:lpstr>PowerPoint Presentation</vt:lpstr>
      <vt:lpstr>Incertidumbre, fetichismo o fobia cosas…</vt:lpstr>
      <vt:lpstr>Incertidumbre, fetichismo o fobia cosas…</vt:lpstr>
      <vt:lpstr>Incertidumbre, fetichismo o fobia cosas…</vt:lpstr>
      <vt:lpstr>¿ Qué se mira en un Plan de Estudios universitario?</vt:lpstr>
      <vt:lpstr>PowerPoint Presentation</vt:lpstr>
      <vt:lpstr>El proceso </vt:lpstr>
      <vt:lpstr>PowerPoint Presentation</vt:lpstr>
      <vt:lpstr>PowerPoint Presentation</vt:lpstr>
      <vt:lpstr>PowerPoint Presentation</vt:lpstr>
      <vt:lpstr>  Flexibilidad sistema de créditos/pool de horas, optativas/electivas, puntos de articulación  Carga horaria  alumnos part-time, carga horaria oculta  Correlatividades </vt:lpstr>
      <vt:lpstr> Correlatividades </vt:lpstr>
      <vt:lpstr>PowerPoint Presentation</vt:lpstr>
      <vt:lpstr>PowerPoint Presentation</vt:lpstr>
      <vt:lpstr>PowerPoint Presentation</vt:lpstr>
      <vt:lpstr>PowerPoint Presentation</vt:lpstr>
      <vt:lpstr>       Frondosidad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 Plencovich</dc:creator>
  <cp:lastModifiedBy>Cris Plencovich</cp:lastModifiedBy>
  <cp:revision>26</cp:revision>
  <dcterms:created xsi:type="dcterms:W3CDTF">2023-04-18T00:50:46Z</dcterms:created>
  <dcterms:modified xsi:type="dcterms:W3CDTF">2023-04-19T00:45:27Z</dcterms:modified>
</cp:coreProperties>
</file>