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9" r:id="rId2"/>
    <p:sldId id="272" r:id="rId3"/>
    <p:sldId id="270" r:id="rId4"/>
    <p:sldId id="761" r:id="rId5"/>
    <p:sldId id="271" r:id="rId6"/>
    <p:sldId id="257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1" r:id="rId15"/>
    <p:sldId id="258" r:id="rId16"/>
    <p:sldId id="259" r:id="rId17"/>
    <p:sldId id="260" r:id="rId18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 varScale="1">
        <p:scale>
          <a:sx n="75" d="100"/>
          <a:sy n="75" d="100"/>
        </p:scale>
        <p:origin x="115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76E-300E-44A9-96AA-7F608EBA86DF}" type="datetimeFigureOut">
              <a:rPr lang="es-AR" smtClean="0"/>
              <a:t>4/10/2024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5091-16D4-403C-B0D9-200D83B417C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051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76E-300E-44A9-96AA-7F608EBA86DF}" type="datetimeFigureOut">
              <a:rPr lang="es-AR" smtClean="0"/>
              <a:t>4/10/2024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5091-16D4-403C-B0D9-200D83B417C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58960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76E-300E-44A9-96AA-7F608EBA86DF}" type="datetimeFigureOut">
              <a:rPr lang="es-AR" smtClean="0"/>
              <a:t>4/10/2024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5091-16D4-403C-B0D9-200D83B417C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4575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76E-300E-44A9-96AA-7F608EBA86DF}" type="datetimeFigureOut">
              <a:rPr lang="es-AR" smtClean="0"/>
              <a:t>4/10/2024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5091-16D4-403C-B0D9-200D83B417C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347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76E-300E-44A9-96AA-7F608EBA86DF}" type="datetimeFigureOut">
              <a:rPr lang="es-AR" smtClean="0"/>
              <a:t>4/10/2024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5091-16D4-403C-B0D9-200D83B417C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048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76E-300E-44A9-96AA-7F608EBA86DF}" type="datetimeFigureOut">
              <a:rPr lang="es-AR" smtClean="0"/>
              <a:t>4/10/2024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5091-16D4-403C-B0D9-200D83B417C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0780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76E-300E-44A9-96AA-7F608EBA86DF}" type="datetimeFigureOut">
              <a:rPr lang="es-AR" smtClean="0"/>
              <a:t>4/10/2024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5091-16D4-403C-B0D9-200D83B417C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1822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76E-300E-44A9-96AA-7F608EBA86DF}" type="datetimeFigureOut">
              <a:rPr lang="es-AR" smtClean="0"/>
              <a:t>4/10/2024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5091-16D4-403C-B0D9-200D83B417C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3186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76E-300E-44A9-96AA-7F608EBA86DF}" type="datetimeFigureOut">
              <a:rPr lang="es-AR" smtClean="0"/>
              <a:t>4/10/2024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5091-16D4-403C-B0D9-200D83B417C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6719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76E-300E-44A9-96AA-7F608EBA86DF}" type="datetimeFigureOut">
              <a:rPr lang="es-AR" smtClean="0"/>
              <a:t>4/10/2024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5091-16D4-403C-B0D9-200D83B417C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41281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76E-300E-44A9-96AA-7F608EBA86DF}" type="datetimeFigureOut">
              <a:rPr lang="es-AR" smtClean="0"/>
              <a:t>4/10/2024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5091-16D4-403C-B0D9-200D83B417C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40479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CC76E-300E-44A9-96AA-7F608EBA86DF}" type="datetimeFigureOut">
              <a:rPr lang="es-AR" smtClean="0"/>
              <a:t>4/10/2024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35091-16D4-403C-B0D9-200D83B417C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49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987769"/>
            <a:ext cx="8445841" cy="641031"/>
          </a:xfrm>
        </p:spPr>
        <p:txBody>
          <a:bodyPr>
            <a:noAutofit/>
          </a:bodyPr>
          <a:lstStyle/>
          <a:p>
            <a:pPr algn="l" fontAlgn="base"/>
            <a:br>
              <a:rPr lang="es-ES" sz="2000" b="1" dirty="0">
                <a:latin typeface="Century Gothic" panose="020B0502020202020204" pitchFamily="34" charset="0"/>
              </a:rPr>
            </a:br>
            <a:r>
              <a:rPr lang="es-ES" sz="2000" b="1" dirty="0">
                <a:latin typeface="Century Gothic" panose="020B0502020202020204" pitchFamily="34" charset="0"/>
              </a:rPr>
              <a:t>PLANEAMIENTO Y DISEÑO DEL PAISAJE</a:t>
            </a:r>
            <a:br>
              <a:rPr lang="es-ES" sz="1200" dirty="0"/>
            </a:br>
            <a:endParaRPr lang="es-AR" sz="1200" dirty="0"/>
          </a:p>
        </p:txBody>
      </p:sp>
      <p:sp>
        <p:nvSpPr>
          <p:cNvPr id="3" name="Google Shape;256;p1"/>
          <p:cNvSpPr txBox="1">
            <a:spLocks/>
          </p:cNvSpPr>
          <p:nvPr/>
        </p:nvSpPr>
        <p:spPr>
          <a:xfrm>
            <a:off x="0" y="1628800"/>
            <a:ext cx="8585922" cy="2245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Font typeface="Arial" pitchFamily="34" charset="0"/>
              <a:buNone/>
            </a:pPr>
            <a:r>
              <a:rPr lang="es-AR" sz="1500" dirty="0">
                <a:latin typeface="Century Gothic" panose="020B0502020202020204" pitchFamily="34" charset="0"/>
                <a:cs typeface="Arial" pitchFamily="34" charset="0"/>
              </a:rPr>
              <a:t>CASO DE ESTUDIO AGOSTO 2024</a:t>
            </a:r>
          </a:p>
          <a:p>
            <a:pPr marL="0" indent="0">
              <a:lnSpc>
                <a:spcPct val="150000"/>
              </a:lnSpc>
              <a:spcBef>
                <a:spcPts val="360"/>
              </a:spcBef>
              <a:buClr>
                <a:schemeClr val="dk1"/>
              </a:buClr>
              <a:buSzPts val="2000"/>
              <a:buFont typeface="Arial" pitchFamily="34" charset="0"/>
              <a:buNone/>
            </a:pPr>
            <a:r>
              <a:rPr lang="es-AR" sz="1500" b="1" dirty="0">
                <a:latin typeface="Century Gothic" panose="020B0502020202020204" pitchFamily="34" charset="0"/>
                <a:cs typeface="Arial" pitchFamily="34" charset="0"/>
              </a:rPr>
              <a:t>PROYECTO PAISAJISTA </a:t>
            </a:r>
          </a:p>
          <a:p>
            <a:pPr marL="0" indent="0">
              <a:lnSpc>
                <a:spcPct val="15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Arial" pitchFamily="34" charset="0"/>
              <a:buNone/>
            </a:pPr>
            <a:r>
              <a:rPr lang="es-AR" sz="1500" b="1" dirty="0">
                <a:latin typeface="Century Gothic" panose="020B0502020202020204" pitchFamily="34" charset="0"/>
                <a:cs typeface="Arial" pitchFamily="34" charset="0"/>
              </a:rPr>
              <a:t>PARQUE VERDE URBANO DE USO MIXTO </a:t>
            </a:r>
          </a:p>
          <a:p>
            <a:pPr marL="0" indent="0">
              <a:lnSpc>
                <a:spcPct val="15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Arial" pitchFamily="34" charset="0"/>
              <a:buNone/>
            </a:pPr>
            <a:r>
              <a:rPr lang="es-AR" sz="1500" b="1" dirty="0">
                <a:latin typeface="Century Gothic" panose="020B0502020202020204" pitchFamily="34" charset="0"/>
                <a:cs typeface="Arial" pitchFamily="34" charset="0"/>
              </a:rPr>
              <a:t>CO.SE.GO.-GORINA</a:t>
            </a:r>
          </a:p>
          <a:p>
            <a:pPr marL="0" indent="0">
              <a:lnSpc>
                <a:spcPct val="15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Arial" pitchFamily="34" charset="0"/>
              <a:buNone/>
            </a:pPr>
            <a:r>
              <a:rPr lang="es-AR" sz="1500" dirty="0" err="1">
                <a:latin typeface="Century Gothic" panose="020B0502020202020204" pitchFamily="34" charset="0"/>
                <a:cs typeface="Arial" pitchFamily="34" charset="0"/>
              </a:rPr>
              <a:t>Loc</a:t>
            </a:r>
            <a:r>
              <a:rPr lang="es-AR" sz="1500" dirty="0">
                <a:latin typeface="Century Gothic" panose="020B0502020202020204" pitchFamily="34" charset="0"/>
                <a:cs typeface="Arial" pitchFamily="34" charset="0"/>
              </a:rPr>
              <a:t>: </a:t>
            </a:r>
            <a:r>
              <a:rPr lang="es-AR" sz="1500" dirty="0" err="1">
                <a:latin typeface="Century Gothic" panose="020B0502020202020204" pitchFamily="34" charset="0"/>
                <a:cs typeface="Arial" pitchFamily="34" charset="0"/>
              </a:rPr>
              <a:t>Gorina</a:t>
            </a:r>
            <a:r>
              <a:rPr lang="es-AR" sz="1500" dirty="0">
                <a:latin typeface="Century Gothic" panose="020B0502020202020204" pitchFamily="34" charset="0"/>
                <a:cs typeface="Arial" pitchFamily="34" charset="0"/>
              </a:rPr>
              <a:t> – Partido: La Plata</a:t>
            </a:r>
          </a:p>
          <a:p>
            <a:pPr marL="0" indent="0">
              <a:lnSpc>
                <a:spcPct val="150000"/>
              </a:lnSpc>
              <a:spcBef>
                <a:spcPts val="360"/>
              </a:spcBef>
              <a:buClr>
                <a:schemeClr val="dk1"/>
              </a:buClr>
              <a:buSzPts val="1800"/>
              <a:buFont typeface="Arial" pitchFamily="34" charset="0"/>
              <a:buNone/>
            </a:pPr>
            <a:endParaRPr lang="es-AR" b="1" dirty="0"/>
          </a:p>
          <a:p>
            <a:pPr marL="285750" indent="-285750">
              <a:lnSpc>
                <a:spcPct val="150000"/>
              </a:lnSpc>
              <a:spcBef>
                <a:spcPts val="320"/>
              </a:spcBef>
              <a:buClr>
                <a:schemeClr val="accent1"/>
              </a:buClr>
              <a:buSzPts val="1520"/>
              <a:buFont typeface="Arial" pitchFamily="34" charset="0"/>
              <a:buNone/>
            </a:pPr>
            <a:endParaRPr lang="es-AR" sz="2000" b="1" dirty="0"/>
          </a:p>
        </p:txBody>
      </p:sp>
      <p:sp>
        <p:nvSpPr>
          <p:cNvPr id="4" name="Google Shape;257;p1"/>
          <p:cNvSpPr txBox="1"/>
          <p:nvPr/>
        </p:nvSpPr>
        <p:spPr>
          <a:xfrm>
            <a:off x="0" y="3883000"/>
            <a:ext cx="6408712" cy="3221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ts val="350"/>
              <a:buFont typeface="Noto Sans Symbols"/>
              <a:buNone/>
            </a:pPr>
            <a:r>
              <a:rPr lang="es-AR" sz="1400" b="1" i="0" u="none" strike="noStrike" cap="none" dirty="0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Docentes</a:t>
            </a:r>
            <a:endParaRPr sz="140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75"/>
              </a:spcBef>
              <a:spcAft>
                <a:spcPts val="0"/>
              </a:spcAft>
              <a:buClr>
                <a:srgbClr val="3E3D2D"/>
              </a:buClr>
              <a:buSzPts val="350"/>
              <a:buFont typeface="Arial"/>
              <a:buNone/>
            </a:pPr>
            <a:r>
              <a:rPr lang="es-AR" sz="1400" b="1" i="0" u="none" strike="noStrike" cap="none" dirty="0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Profesor adjunto a/c de la asignatura</a:t>
            </a:r>
            <a:endParaRPr sz="140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75"/>
              </a:spcBef>
              <a:spcAft>
                <a:spcPts val="0"/>
              </a:spcAft>
              <a:buClr>
                <a:srgbClr val="3E3D2D"/>
              </a:buClr>
              <a:buSzPts val="350"/>
              <a:buFont typeface="Arial"/>
              <a:buNone/>
            </a:pPr>
            <a:r>
              <a:rPr lang="es-AR" sz="1400" b="0" i="0" u="none" strike="noStrike" cap="none" dirty="0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Esp. Arq. Rubén Opel</a:t>
            </a:r>
            <a:endParaRPr sz="140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75"/>
              </a:spcBef>
              <a:spcAft>
                <a:spcPts val="0"/>
              </a:spcAft>
              <a:buClr>
                <a:srgbClr val="94C600"/>
              </a:buClr>
              <a:buSzPts val="350"/>
              <a:buFont typeface="Noto Sans Symbols"/>
              <a:buNone/>
            </a:pPr>
            <a:r>
              <a:rPr lang="es-AR" sz="1400" b="1" i="0" u="none" strike="noStrike" cap="none" dirty="0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Jefe de Trabajos Prácticos </a:t>
            </a:r>
            <a:endParaRPr sz="140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75"/>
              </a:spcBef>
              <a:spcAft>
                <a:spcPts val="0"/>
              </a:spcAft>
              <a:buClr>
                <a:srgbClr val="3E3D2D"/>
              </a:buClr>
              <a:buSzPts val="350"/>
              <a:buFont typeface="Arial"/>
              <a:buNone/>
            </a:pPr>
            <a:r>
              <a:rPr lang="es-AR" sz="1400" b="0" i="0" u="none" strike="noStrike" cap="none" dirty="0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Esp. Ing. Agr. Pablo </a:t>
            </a:r>
            <a:r>
              <a:rPr lang="es-AR" sz="1400" b="0" i="0" u="none" strike="noStrike" cap="none" dirty="0" err="1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Frangi</a:t>
            </a:r>
            <a:endParaRPr sz="1400" b="0" i="0" u="none" strike="noStrike" cap="none" dirty="0">
              <a:solidFill>
                <a:srgbClr val="3E3D2D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75"/>
              </a:spcBef>
              <a:spcAft>
                <a:spcPts val="0"/>
              </a:spcAft>
              <a:buClr>
                <a:srgbClr val="94C600"/>
              </a:buClr>
              <a:buSzPts val="350"/>
              <a:buFont typeface="Noto Sans Symbols"/>
              <a:buNone/>
            </a:pPr>
            <a:r>
              <a:rPr lang="es-AR" sz="1400" b="0" i="0" u="none" strike="noStrike" cap="none" dirty="0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Mg. Ing. </a:t>
            </a:r>
            <a:r>
              <a:rPr lang="es-AR" sz="1400" b="0" i="0" u="none" strike="noStrike" cap="none" dirty="0" err="1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Ftal</a:t>
            </a:r>
            <a:r>
              <a:rPr lang="es-AR" sz="1400" b="0" i="0" u="none" strike="noStrike" cap="none" dirty="0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Luciano </a:t>
            </a:r>
            <a:r>
              <a:rPr lang="es-AR" sz="1400" b="0" i="0" u="none" strike="noStrike" cap="none" dirty="0" err="1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Roussy</a:t>
            </a:r>
            <a:endParaRPr sz="1400" b="0" i="0" u="none" strike="noStrike" cap="none" dirty="0">
              <a:solidFill>
                <a:srgbClr val="3E3D2D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75"/>
              </a:spcBef>
              <a:spcAft>
                <a:spcPts val="0"/>
              </a:spcAft>
              <a:buClr>
                <a:srgbClr val="94C600"/>
              </a:buClr>
              <a:buSzPts val="350"/>
              <a:buFont typeface="Arial"/>
              <a:buNone/>
            </a:pPr>
            <a:r>
              <a:rPr lang="es-AR" sz="1400" b="0" i="0" u="none" strike="noStrike" cap="none" dirty="0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Esp. Ing. Agr. Pablo </a:t>
            </a:r>
            <a:r>
              <a:rPr lang="es-AR" sz="1400" b="0" i="0" u="none" strike="noStrike" cap="none" dirty="0" err="1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Sceglio</a:t>
            </a:r>
            <a:endParaRPr sz="1400" b="0" i="0" u="none" strike="noStrike" cap="none" dirty="0">
              <a:solidFill>
                <a:srgbClr val="3E3D2D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75"/>
              </a:spcBef>
              <a:spcAft>
                <a:spcPts val="0"/>
              </a:spcAft>
              <a:buClr>
                <a:srgbClr val="94C600"/>
              </a:buClr>
              <a:buSzPts val="350"/>
              <a:buFont typeface="Arial"/>
              <a:buNone/>
            </a:pPr>
            <a:r>
              <a:rPr lang="es-AR" sz="1400" b="1" i="0" u="none" strike="noStrike" cap="none" dirty="0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Ayudantes Diplomados</a:t>
            </a:r>
            <a:endParaRPr sz="140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75"/>
              </a:spcBef>
              <a:spcAft>
                <a:spcPts val="0"/>
              </a:spcAft>
              <a:buClr>
                <a:srgbClr val="94C600"/>
              </a:buClr>
              <a:buSzPts val="350"/>
              <a:buFont typeface="Arial"/>
              <a:buNone/>
            </a:pPr>
            <a:r>
              <a:rPr lang="es-AR" sz="1400" b="0" i="0" u="none" strike="noStrike" cap="none" dirty="0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Esp. Ing. Agr. Carlos De Martino</a:t>
            </a:r>
            <a:endParaRPr sz="140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75"/>
              </a:spcBef>
              <a:spcAft>
                <a:spcPts val="0"/>
              </a:spcAft>
              <a:buClr>
                <a:srgbClr val="94C600"/>
              </a:buClr>
              <a:buSzPts val="350"/>
              <a:buFont typeface="Noto Sans Symbols"/>
              <a:buNone/>
            </a:pPr>
            <a:r>
              <a:rPr lang="es-AR" sz="1400" b="0" i="0" u="none" strike="noStrike" cap="none" dirty="0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Esp. Ing. </a:t>
            </a:r>
            <a:r>
              <a:rPr lang="es-AR" sz="1400" b="0" i="0" u="none" strike="noStrike" cap="none" dirty="0" err="1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Ftal</a:t>
            </a:r>
            <a:r>
              <a:rPr lang="es-AR" sz="1400" b="0" i="0" u="none" strike="noStrike" cap="none" dirty="0">
                <a:solidFill>
                  <a:srgbClr val="3E3D2D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. Marina Piñol</a:t>
            </a:r>
            <a:endParaRPr sz="1400" b="0" i="0" u="none" strike="noStrike" cap="none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75"/>
              </a:spcBef>
              <a:spcAft>
                <a:spcPts val="0"/>
              </a:spcAft>
              <a:buClr>
                <a:srgbClr val="94C600"/>
              </a:buClr>
              <a:buSzPts val="1100"/>
              <a:buFont typeface="Noto Sans Symbols"/>
              <a:buNone/>
            </a:pPr>
            <a:endParaRPr sz="1000" b="1" i="0" u="none" strike="noStrike" cap="none" dirty="0">
              <a:solidFill>
                <a:srgbClr val="3E3D2D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75"/>
              </a:spcBef>
              <a:spcAft>
                <a:spcPts val="0"/>
              </a:spcAft>
              <a:buClr>
                <a:srgbClr val="94C600"/>
              </a:buClr>
              <a:buSzPts val="1100"/>
              <a:buFont typeface="Noto Sans Symbols"/>
              <a:buNone/>
            </a:pPr>
            <a:endParaRPr sz="1000" b="1" i="0" u="none" strike="noStrike" cap="none" dirty="0">
              <a:solidFill>
                <a:srgbClr val="3E3D2D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13314" name="Picture 2" descr="https://lh7-rt.googleusercontent.com/docsz/AD_4nXduL1R_LG5RQ0P4PnplHRclpLrELvS6Ls0L86eUy9SDV2vtQFeF6o2Ek0AH-0IT43DoOmpIs44CIeKqIthrnoHsZX2Bs5SKvdUPjSPZ62r4moymOi5Pk5lFsV-266WTYCdTJW7nFAIN1sW5viabfVZnu1LZhIwgd5pPHTfVLfV-7_q2ixcVMWk?key=JnFx0qWgeQsJPiWlGXren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21" y="-31407"/>
            <a:ext cx="4038600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EB0D348-E13A-5619-8087-B8551FC804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2" r="16099"/>
          <a:stretch/>
        </p:blipFill>
        <p:spPr>
          <a:xfrm>
            <a:off x="5344561" y="-23891"/>
            <a:ext cx="3787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17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-14856" y="-45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/>
              <a:t>TMG5</a:t>
            </a:r>
            <a:endParaRPr lang="es-A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93"/>
          <a:stretch/>
        </p:blipFill>
        <p:spPr bwMode="auto">
          <a:xfrm>
            <a:off x="395536" y="693958"/>
            <a:ext cx="8645104" cy="4536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4" y="5269256"/>
            <a:ext cx="9149160" cy="156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70" y="-1"/>
            <a:ext cx="6594230" cy="68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986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-14856" y="-45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/>
              <a:t>TMG6</a:t>
            </a:r>
            <a:endParaRPr lang="es-A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15600" r="7025" b="4933"/>
          <a:stretch/>
        </p:blipFill>
        <p:spPr bwMode="auto">
          <a:xfrm>
            <a:off x="537088" y="2214016"/>
            <a:ext cx="8583488" cy="4663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8 Rectángulo"/>
          <p:cNvSpPr/>
          <p:nvPr/>
        </p:nvSpPr>
        <p:spPr>
          <a:xfrm>
            <a:off x="0" y="83671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1200" b="1" dirty="0"/>
              <a:t>Integrantes</a:t>
            </a:r>
            <a:r>
              <a:rPr lang="es-AR" sz="1200" dirty="0"/>
              <a:t>:</a:t>
            </a:r>
          </a:p>
          <a:p>
            <a:r>
              <a:rPr lang="es-AR" sz="1200" dirty="0" err="1"/>
              <a:t>Belloni</a:t>
            </a:r>
            <a:r>
              <a:rPr lang="es-AR" sz="1200" dirty="0"/>
              <a:t> Manuel</a:t>
            </a:r>
          </a:p>
          <a:p>
            <a:r>
              <a:rPr lang="es-AR" sz="1200" dirty="0"/>
              <a:t>Blasco Rosario</a:t>
            </a:r>
          </a:p>
          <a:p>
            <a:r>
              <a:rPr lang="es-AR" sz="1200" dirty="0"/>
              <a:t>Fernández Facundo</a:t>
            </a:r>
          </a:p>
          <a:p>
            <a:r>
              <a:rPr lang="es-AR" sz="1200" dirty="0" err="1"/>
              <a:t>Herensperger</a:t>
            </a:r>
            <a:r>
              <a:rPr lang="es-AR" sz="1200" dirty="0"/>
              <a:t> Juan</a:t>
            </a:r>
          </a:p>
          <a:p>
            <a:r>
              <a:rPr lang="es-AR" sz="1200" dirty="0"/>
              <a:t>Rodríguez Joaquín</a:t>
            </a:r>
          </a:p>
          <a:p>
            <a:br>
              <a:rPr lang="es-AR" dirty="0"/>
            </a:br>
            <a:endParaRPr lang="es-AR" dirty="0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70" y="-1"/>
            <a:ext cx="6594230" cy="68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606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-14856" y="-45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/>
              <a:t>TMG7</a:t>
            </a:r>
            <a:endParaRPr lang="es-AR" dirty="0"/>
          </a:p>
        </p:txBody>
      </p:sp>
      <p:sp>
        <p:nvSpPr>
          <p:cNvPr id="2" name="1 Rectángulo"/>
          <p:cNvSpPr/>
          <p:nvPr/>
        </p:nvSpPr>
        <p:spPr>
          <a:xfrm>
            <a:off x="107504" y="90872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b="1" dirty="0"/>
              <a:t>Integrantes</a:t>
            </a:r>
            <a:r>
              <a:rPr lang="es-AR" dirty="0"/>
              <a:t>:</a:t>
            </a:r>
          </a:p>
          <a:p>
            <a:r>
              <a:rPr lang="es-AR" dirty="0"/>
              <a:t>Benegas, </a:t>
            </a:r>
            <a:r>
              <a:rPr lang="es-AR" dirty="0" err="1"/>
              <a:t>Sakura</a:t>
            </a:r>
            <a:endParaRPr lang="es-AR" dirty="0"/>
          </a:p>
          <a:p>
            <a:r>
              <a:rPr lang="es-AR" dirty="0" err="1"/>
              <a:t>Okulchik</a:t>
            </a:r>
            <a:r>
              <a:rPr lang="es-AR" dirty="0"/>
              <a:t>, Sofía</a:t>
            </a:r>
          </a:p>
          <a:p>
            <a:r>
              <a:rPr lang="es-AR" dirty="0" err="1"/>
              <a:t>Párraga</a:t>
            </a:r>
            <a:r>
              <a:rPr lang="es-AR" dirty="0"/>
              <a:t>, Alex</a:t>
            </a:r>
          </a:p>
          <a:p>
            <a:r>
              <a:rPr lang="es-AR" dirty="0" err="1"/>
              <a:t>Ratcovich</a:t>
            </a:r>
            <a:r>
              <a:rPr lang="es-AR" dirty="0"/>
              <a:t>, Ingrid</a:t>
            </a:r>
          </a:p>
          <a:p>
            <a:r>
              <a:rPr lang="es-AR" dirty="0"/>
              <a:t>Saavedra, Gabriela</a:t>
            </a:r>
          </a:p>
          <a:p>
            <a:r>
              <a:rPr lang="es-AR" dirty="0" err="1"/>
              <a:t>Tozzi</a:t>
            </a:r>
            <a:r>
              <a:rPr lang="es-AR" dirty="0"/>
              <a:t>, </a:t>
            </a:r>
            <a:r>
              <a:rPr lang="es-AR" dirty="0" err="1"/>
              <a:t>Natalí</a:t>
            </a:r>
            <a:endParaRPr lang="es-AR" dirty="0"/>
          </a:p>
          <a:p>
            <a:br>
              <a:rPr lang="es-AR" dirty="0"/>
            </a:br>
            <a:endParaRPr lang="es-AR" dirty="0"/>
          </a:p>
        </p:txBody>
      </p:sp>
      <p:pic>
        <p:nvPicPr>
          <p:cNvPr id="7170" name="Picture 2" descr="https://lh7-rt.googleusercontent.com/slidesz/AGV_vUfiUzgq7X2hulA1FiHhIdmzEA7JD3cYLD0_a8WvUHb8BYMRRLhHy6bq-JAxeKB9SE9FwCNOJQseQxq2UFjmJRwDMFtv5WnV5BQYXH7WW2BXiw_MYOBCiTVdMF_lfDNVrRbtE89sX9ClF5C-eNNv0DZfLxHoT7e5=s2048?key=ePXNNobSmhiOYUMOBfoFl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"/>
          <a:stretch/>
        </p:blipFill>
        <p:spPr bwMode="auto">
          <a:xfrm>
            <a:off x="103660" y="688378"/>
            <a:ext cx="8932836" cy="616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70" y="-1"/>
            <a:ext cx="6594230" cy="68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375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-14856" y="-45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/>
              <a:t>TMG8</a:t>
            </a:r>
            <a:endParaRPr lang="es-A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1339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70" y="-1"/>
            <a:ext cx="6594230" cy="68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600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-14856" y="-45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/>
              <a:t>TTG1</a:t>
            </a:r>
            <a:endParaRPr lang="es-AR" dirty="0"/>
          </a:p>
        </p:txBody>
      </p:sp>
      <p:grpSp>
        <p:nvGrpSpPr>
          <p:cNvPr id="2" name="1 Grupo"/>
          <p:cNvGrpSpPr/>
          <p:nvPr/>
        </p:nvGrpSpPr>
        <p:grpSpPr>
          <a:xfrm>
            <a:off x="63976" y="1105304"/>
            <a:ext cx="9002184" cy="5574447"/>
            <a:chOff x="63976" y="1105304"/>
            <a:chExt cx="9002184" cy="5574447"/>
          </a:xfrm>
        </p:grpSpPr>
        <p:pic>
          <p:nvPicPr>
            <p:cNvPr id="1026" name="Picture 2" descr="C:\Users\Usuario\Downloads\Plano 1_20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6" y="1105304"/>
              <a:ext cx="9002184" cy="55744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265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1133632"/>
              <a:ext cx="916560" cy="1566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4653136"/>
              <a:ext cx="5821176" cy="108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70" y="-1"/>
            <a:ext cx="6594230" cy="68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890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208912" cy="585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"/>
          <a:stretch/>
        </p:blipFill>
        <p:spPr bwMode="auto">
          <a:xfrm>
            <a:off x="441970" y="922412"/>
            <a:ext cx="8298457" cy="583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-14856" y="-4528"/>
            <a:ext cx="8229600" cy="1143000"/>
          </a:xfrm>
        </p:spPr>
        <p:txBody>
          <a:bodyPr anchor="t"/>
          <a:lstStyle/>
          <a:p>
            <a:pPr algn="l"/>
            <a:r>
              <a:rPr lang="es-ES" dirty="0"/>
              <a:t>TTG2</a:t>
            </a:r>
            <a:endParaRPr lang="es-AR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70" y="-1"/>
            <a:ext cx="6594230" cy="68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87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4856" y="-4528"/>
            <a:ext cx="8229600" cy="1143000"/>
          </a:xfrm>
        </p:spPr>
        <p:txBody>
          <a:bodyPr anchor="t"/>
          <a:lstStyle/>
          <a:p>
            <a:pPr algn="l"/>
            <a:r>
              <a:rPr lang="es-ES" dirty="0"/>
              <a:t>TTG3</a:t>
            </a:r>
            <a:endParaRPr lang="es-A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774"/>
            <a:ext cx="8704449" cy="616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70" y="-1"/>
            <a:ext cx="6594230" cy="68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458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4856" y="-4528"/>
            <a:ext cx="8229600" cy="1143000"/>
          </a:xfrm>
        </p:spPr>
        <p:txBody>
          <a:bodyPr anchor="t"/>
          <a:lstStyle/>
          <a:p>
            <a:pPr algn="l"/>
            <a:r>
              <a:rPr lang="es-ES" dirty="0"/>
              <a:t>TTG4</a:t>
            </a:r>
            <a:endParaRPr lang="es-A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5"/>
            <a:ext cx="8870752" cy="616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70" y="-1"/>
            <a:ext cx="6594230" cy="68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02" y="4797152"/>
            <a:ext cx="1769670" cy="195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923928" y="5772449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1</a:t>
            </a:r>
            <a:endParaRPr lang="es-AR" sz="11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5846885" y="3140968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1</a:t>
            </a:r>
            <a:endParaRPr lang="es-AR" sz="11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5076056" y="5157192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2</a:t>
            </a:r>
            <a:endParaRPr lang="es-AR" sz="11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5990901" y="3646593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5</a:t>
            </a:r>
            <a:endParaRPr lang="es-AR" sz="11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660232" y="5408249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3</a:t>
            </a:r>
            <a:endParaRPr lang="es-AR" sz="11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648589" y="4552746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3</a:t>
            </a:r>
            <a:endParaRPr lang="es-AR" sz="11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259632" y="6237312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5</a:t>
            </a:r>
            <a:endParaRPr lang="es-AR" sz="1100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4211069" y="3140968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2</a:t>
            </a:r>
            <a:endParaRPr lang="es-AR" sz="1100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395536" y="3634026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9</a:t>
            </a:r>
            <a:endParaRPr lang="es-AR" sz="1100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460432" y="3764831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9</a:t>
            </a:r>
            <a:endParaRPr lang="es-AR" sz="11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546319" y="3630421"/>
            <a:ext cx="51585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" b="1" dirty="0"/>
              <a:t>10</a:t>
            </a:r>
            <a:endParaRPr lang="es-AR" sz="600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488079" y="6564194"/>
            <a:ext cx="7176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" b="1" dirty="0"/>
              <a:t>10            11</a:t>
            </a:r>
            <a:endParaRPr lang="es-AR" sz="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67544" y="5505607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6</a:t>
            </a:r>
            <a:endParaRPr lang="es-AR" sz="11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2627784" y="3521140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6</a:t>
            </a:r>
            <a:endParaRPr lang="es-AR" sz="1100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5003870" y="4026441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6</a:t>
            </a:r>
            <a:endParaRPr lang="es-AR" sz="1100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4398864" y="4054219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7</a:t>
            </a:r>
            <a:endParaRPr lang="es-AR" sz="1100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3275856" y="3521140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7</a:t>
            </a:r>
            <a:endParaRPr lang="es-AR" sz="1100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1907704" y="4941168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7</a:t>
            </a:r>
            <a:endParaRPr lang="es-AR" sz="1100" b="1" dirty="0"/>
          </a:p>
        </p:txBody>
      </p:sp>
      <p:sp>
        <p:nvSpPr>
          <p:cNvPr id="26" name="25 CuadroTexto"/>
          <p:cNvSpPr txBox="1"/>
          <p:nvPr/>
        </p:nvSpPr>
        <p:spPr>
          <a:xfrm>
            <a:off x="3445497" y="5636412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8</a:t>
            </a:r>
            <a:endParaRPr lang="es-AR" sz="1100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2771800" y="6368117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9</a:t>
            </a:r>
            <a:endParaRPr lang="es-AR" sz="1100" b="1" dirty="0"/>
          </a:p>
        </p:txBody>
      </p:sp>
      <p:sp>
        <p:nvSpPr>
          <p:cNvPr id="28" name="27 CuadroTexto"/>
          <p:cNvSpPr txBox="1"/>
          <p:nvPr/>
        </p:nvSpPr>
        <p:spPr>
          <a:xfrm>
            <a:off x="5436096" y="3461144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8</a:t>
            </a:r>
            <a:endParaRPr lang="es-AR" sz="11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5434105" y="3895636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8</a:t>
            </a:r>
            <a:endParaRPr lang="es-AR" sz="11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947762" y="4366240"/>
            <a:ext cx="51585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" b="1" dirty="0"/>
              <a:t>10</a:t>
            </a:r>
            <a:endParaRPr lang="es-AR" sz="600" b="1" dirty="0"/>
          </a:p>
        </p:txBody>
      </p:sp>
      <p:sp>
        <p:nvSpPr>
          <p:cNvPr id="31" name="30 CuadroTexto"/>
          <p:cNvSpPr txBox="1"/>
          <p:nvPr/>
        </p:nvSpPr>
        <p:spPr>
          <a:xfrm>
            <a:off x="6038230" y="4223496"/>
            <a:ext cx="51585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" b="1" dirty="0"/>
              <a:t>11</a:t>
            </a:r>
            <a:endParaRPr lang="es-AR" sz="600" b="1" dirty="0"/>
          </a:p>
        </p:txBody>
      </p:sp>
      <p:sp>
        <p:nvSpPr>
          <p:cNvPr id="32" name="31 CuadroTexto"/>
          <p:cNvSpPr txBox="1"/>
          <p:nvPr/>
        </p:nvSpPr>
        <p:spPr>
          <a:xfrm>
            <a:off x="7935637" y="4535542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3</a:t>
            </a:r>
            <a:endParaRPr lang="es-AR" sz="1100" b="1" dirty="0"/>
          </a:p>
        </p:txBody>
      </p:sp>
      <p:sp>
        <p:nvSpPr>
          <p:cNvPr id="33" name="32 CuadroTexto"/>
          <p:cNvSpPr txBox="1"/>
          <p:nvPr/>
        </p:nvSpPr>
        <p:spPr>
          <a:xfrm>
            <a:off x="7524328" y="3135328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2</a:t>
            </a:r>
            <a:endParaRPr lang="es-AR" sz="1100" b="1" dirty="0"/>
          </a:p>
        </p:txBody>
      </p:sp>
      <p:sp>
        <p:nvSpPr>
          <p:cNvPr id="34" name="33 CuadroTexto"/>
          <p:cNvSpPr txBox="1"/>
          <p:nvPr/>
        </p:nvSpPr>
        <p:spPr>
          <a:xfrm>
            <a:off x="5894214" y="2132856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2</a:t>
            </a:r>
            <a:endParaRPr lang="es-AR" sz="1100" b="1" dirty="0"/>
          </a:p>
        </p:txBody>
      </p:sp>
      <p:sp>
        <p:nvSpPr>
          <p:cNvPr id="35" name="34 CuadroTexto"/>
          <p:cNvSpPr txBox="1"/>
          <p:nvPr/>
        </p:nvSpPr>
        <p:spPr>
          <a:xfrm>
            <a:off x="3937753" y="2879358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2</a:t>
            </a:r>
            <a:endParaRPr lang="es-AR" sz="1100" b="1" dirty="0"/>
          </a:p>
        </p:txBody>
      </p:sp>
      <p:sp>
        <p:nvSpPr>
          <p:cNvPr id="36" name="35 CuadroTexto"/>
          <p:cNvSpPr txBox="1"/>
          <p:nvPr/>
        </p:nvSpPr>
        <p:spPr>
          <a:xfrm>
            <a:off x="6989115" y="2868891"/>
            <a:ext cx="288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2</a:t>
            </a:r>
            <a:endParaRPr lang="es-AR" sz="1100" b="1" dirty="0"/>
          </a:p>
        </p:txBody>
      </p:sp>
    </p:spTree>
    <p:extLst>
      <p:ext uri="{BB962C8B-B14F-4D97-AF65-F5344CB8AC3E}">
        <p14:creationId xmlns:p14="http://schemas.microsoft.com/office/powerpoint/2010/main" val="526751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8845C-DC1A-D2DA-3C6C-F974233C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" y="28228"/>
            <a:ext cx="8229600" cy="520452"/>
          </a:xfrm>
        </p:spPr>
        <p:txBody>
          <a:bodyPr>
            <a:normAutofit/>
          </a:bodyPr>
          <a:lstStyle/>
          <a:p>
            <a:pPr algn="l"/>
            <a:r>
              <a:rPr lang="es-ES" sz="2000" b="1" dirty="0">
                <a:latin typeface="Century Gothic" panose="020B0502020202020204" pitchFamily="34" charset="0"/>
              </a:rPr>
              <a:t>PLANEAMIENTO Y DISEÑO DEL PAISAJE</a:t>
            </a:r>
            <a:endParaRPr lang="es-AR" sz="2000" b="1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7C394D4-BB5E-9B4B-9770-9536AFD6D470}"/>
              </a:ext>
            </a:extLst>
          </p:cNvPr>
          <p:cNvSpPr txBox="1"/>
          <p:nvPr/>
        </p:nvSpPr>
        <p:spPr>
          <a:xfrm>
            <a:off x="35744" y="476672"/>
            <a:ext cx="5308817" cy="6324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enseñanza al aprendizaje: </a:t>
            </a:r>
          </a:p>
          <a:p>
            <a:pPr algn="just">
              <a:lnSpc>
                <a:spcPct val="150000"/>
              </a:lnSpc>
            </a:pPr>
            <a:r>
              <a:rPr lang="es-E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trayecto formativo centrado “en el hacer”.</a:t>
            </a:r>
          </a:p>
          <a:p>
            <a:pPr algn="just">
              <a:lnSpc>
                <a:spcPct val="150000"/>
              </a:lnSpc>
            </a:pP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Asignatura</a:t>
            </a: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desde 1997, genera procesos de aprendizaje basados en “casos de estudio”, t</a:t>
            </a:r>
            <a:r>
              <a:rPr lang="es-AR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rozos de la realidad territorial llevados al aula para el desarrollo de un proyecto paisajista </a:t>
            </a:r>
            <a:r>
              <a:rPr lang="es-AR" sz="16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pre-profesional</a:t>
            </a:r>
            <a:r>
              <a:rPr lang="es-AR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. Por naturaleza son interdisciplinarios, convocando a estudiantes de las Carreras de Agronomía, Forestales, Arquitectura y Ciencias Naturales. </a:t>
            </a:r>
          </a:p>
          <a:p>
            <a:pPr algn="just">
              <a:lnSpc>
                <a:spcPct val="150000"/>
              </a:lnSpc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los veintisiete años -1997 a 2024- de la publicación del “Método de Intervención Paisajista” la Asignatura y su equipo interdisciplinario docente, han tutorado más de 50 proyectos paisajistas de plazas públicas, jardines, parques y arbolado urbano, por más de 5</a:t>
            </a: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0.000 m2 de superficie, acompañando a más de 4.000 alumnos.  </a:t>
            </a:r>
            <a:endParaRPr lang="es-AR" sz="1600" dirty="0"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B277FC4-156C-7A80-7E9E-2286A2622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2" r="16099"/>
          <a:stretch/>
        </p:blipFill>
        <p:spPr>
          <a:xfrm>
            <a:off x="5344561" y="-23891"/>
            <a:ext cx="3787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49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8509" y="-121923"/>
            <a:ext cx="5444605" cy="974048"/>
          </a:xfrm>
        </p:spPr>
        <p:txBody>
          <a:bodyPr>
            <a:noAutofit/>
          </a:bodyPr>
          <a:lstStyle/>
          <a:p>
            <a:pPr algn="l"/>
            <a:r>
              <a:rPr lang="es-AR" sz="2000" b="1" kern="0" dirty="0">
                <a:latin typeface="Century Gothic"/>
                <a:sym typeface="Century Gothic"/>
              </a:rPr>
              <a:t>PARQUE VERDE URBANO DE USO MIXTO CO.SE.GO. GORINA</a:t>
            </a:r>
            <a:endParaRPr lang="es-AR" sz="2000" dirty="0"/>
          </a:p>
        </p:txBody>
      </p:sp>
      <p:sp>
        <p:nvSpPr>
          <p:cNvPr id="3" name="Google Shape;274;p4"/>
          <p:cNvSpPr txBox="1">
            <a:spLocks/>
          </p:cNvSpPr>
          <p:nvPr/>
        </p:nvSpPr>
        <p:spPr>
          <a:xfrm>
            <a:off x="0" y="365101"/>
            <a:ext cx="9108504" cy="3243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None/>
            </a:pPr>
            <a:endParaRPr lang="es-AR" sz="1600" b="1" dirty="0">
              <a:solidFill>
                <a:schemeClr val="dk2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None/>
            </a:pPr>
            <a:endParaRPr lang="es-AR" sz="1400" b="1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None/>
            </a:pPr>
            <a:endParaRPr lang="es-AR" sz="1400" b="1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None/>
            </a:pPr>
            <a:r>
              <a:rPr lang="es-AR" sz="1400" b="1" dirty="0">
                <a:latin typeface="Century Gothic" panose="020B0502020202020204" pitchFamily="34" charset="0"/>
              </a:rPr>
              <a:t>UBICACIÓN: 140 bis y 489. </a:t>
            </a:r>
            <a:endParaRPr lang="es-AR" sz="14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None/>
            </a:pPr>
            <a:r>
              <a:rPr lang="es-AR" sz="1400" dirty="0">
                <a:latin typeface="Century Gothic" panose="020B0502020202020204" pitchFamily="34" charset="0"/>
              </a:rPr>
              <a:t>Localidad: </a:t>
            </a:r>
            <a:r>
              <a:rPr lang="es-AR" sz="1400" dirty="0" err="1">
                <a:latin typeface="Century Gothic" panose="020B0502020202020204" pitchFamily="34" charset="0"/>
              </a:rPr>
              <a:t>Gorina</a:t>
            </a:r>
            <a:r>
              <a:rPr lang="es-AR" sz="1400" dirty="0">
                <a:latin typeface="Century Gothic" panose="020B0502020202020204" pitchFamily="34" charset="0"/>
              </a:rPr>
              <a:t>. Partido: La Plata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None/>
            </a:pPr>
            <a:r>
              <a:rPr lang="es-AR" sz="1400" b="1" dirty="0">
                <a:latin typeface="Century Gothic" panose="020B0502020202020204" pitchFamily="34" charset="0"/>
              </a:rPr>
              <a:t>Comitente: 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None/>
            </a:pPr>
            <a:r>
              <a:rPr lang="es-AR" sz="1400" b="1" dirty="0">
                <a:latin typeface="Century Gothic" panose="020B0502020202020204" pitchFamily="34" charset="0"/>
              </a:rPr>
              <a:t>Cooperativa de Servicios de </a:t>
            </a:r>
            <a:r>
              <a:rPr lang="es-AR" sz="1400" b="1" dirty="0" err="1">
                <a:latin typeface="Century Gothic" panose="020B0502020202020204" pitchFamily="34" charset="0"/>
              </a:rPr>
              <a:t>Gorina</a:t>
            </a:r>
            <a:r>
              <a:rPr lang="es-AR" sz="1400" b="1" dirty="0">
                <a:latin typeface="Century Gothic" panose="020B0502020202020204" pitchFamily="34" charset="0"/>
              </a:rPr>
              <a:t> Ltda.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None/>
            </a:pPr>
            <a:r>
              <a:rPr lang="es-AR" sz="1400" dirty="0">
                <a:latin typeface="Century Gothic" panose="020B0502020202020204" pitchFamily="34" charset="0"/>
              </a:rPr>
              <a:t>Uso actual: Verde urbano de uso mixto.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None/>
            </a:pPr>
            <a:endParaRPr lang="es-AR" sz="14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None/>
            </a:pPr>
            <a:endParaRPr lang="es-AR" sz="14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None/>
            </a:pPr>
            <a:r>
              <a:rPr lang="es-AR" sz="1600" b="1" dirty="0">
                <a:latin typeface="Century Gothic" panose="020B0502020202020204" pitchFamily="34" charset="0"/>
              </a:rPr>
              <a:t>Demandas del Comitente: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AutoNum type="arabicPeriod"/>
            </a:pPr>
            <a:r>
              <a:rPr lang="es-AR" sz="1600" dirty="0">
                <a:latin typeface="Century Gothic" panose="020B0502020202020204" pitchFamily="34" charset="0"/>
              </a:rPr>
              <a:t>P</a:t>
            </a:r>
            <a:r>
              <a:rPr lang="es-AR" sz="1600" kern="100" dirty="0">
                <a:effectLst/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ropuesta paisajista de Plaza de la Paz y sector aeróbico Nicolás Parisi, </a:t>
            </a:r>
            <a:r>
              <a:rPr lang="es-AR" sz="16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rimo"/>
                <a:cs typeface="Arial" panose="020B0604020202020204" pitchFamily="34" charset="0"/>
              </a:rPr>
              <a:t>respetando las preexistencias</a:t>
            </a:r>
            <a:r>
              <a:rPr lang="es-AR" sz="1600" kern="100" dirty="0">
                <a:effectLst/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AutoNum type="arabicPeriod"/>
            </a:pPr>
            <a:endParaRPr lang="es-AR" sz="1600" kern="100" dirty="0">
              <a:effectLst/>
              <a:latin typeface="Century Gothic" panose="020B0502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AutoNum type="arabicPeriod"/>
            </a:pPr>
            <a:r>
              <a:rPr lang="es-AR" sz="16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rimo"/>
                <a:cs typeface="Arial" panose="020B0604020202020204" pitchFamily="34" charset="0"/>
              </a:rPr>
              <a:t>Lineamientos paisajistas para el resto del predio de la </a:t>
            </a:r>
            <a:r>
              <a:rPr lang="es-AR" sz="1600" kern="100" dirty="0">
                <a:solidFill>
                  <a:srgbClr val="000000"/>
                </a:solidFill>
                <a:latin typeface="Century Gothic" panose="020B0502020202020204" pitchFamily="34" charset="0"/>
                <a:ea typeface="Arimo"/>
                <a:cs typeface="Arial" panose="020B0604020202020204" pitchFamily="34" charset="0"/>
              </a:rPr>
              <a:t>Cooperativa: incorporación de estructura arbórea </a:t>
            </a:r>
            <a:r>
              <a:rPr lang="es-AR" sz="16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rimo"/>
                <a:cs typeface="Arial" panose="020B0604020202020204" pitchFamily="34" charset="0"/>
              </a:rPr>
              <a:t>respetando las preexistencias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AutoNum type="arabicPeriod"/>
            </a:pPr>
            <a:endParaRPr lang="es-AR" sz="1600" kern="1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Arimo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AutoNum type="arabicPeriod"/>
            </a:pPr>
            <a:r>
              <a:rPr lang="es-AR" sz="16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rimo"/>
                <a:cs typeface="Arial" panose="020B0604020202020204" pitchFamily="34" charset="0"/>
              </a:rPr>
              <a:t>Lineamientos para la articulación del parque con el barrio: arbolado en calles, respetando las preexistencias.</a:t>
            </a:r>
            <a:endParaRPr lang="es-AR" sz="16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1800"/>
              <a:buFont typeface="Wingdings 2"/>
              <a:buNone/>
            </a:pPr>
            <a:endParaRPr lang="es-AR" sz="1400" dirty="0">
              <a:latin typeface="Century Gothic" panose="020B0502020202020204" pitchFamily="34" charset="0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43B0A839-0A92-0879-C1F4-A767CC88F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94" t="22998" r="2451" b="20938"/>
          <a:stretch/>
        </p:blipFill>
        <p:spPr>
          <a:xfrm>
            <a:off x="3716783" y="649911"/>
            <a:ext cx="5444605" cy="3067121"/>
          </a:xfrm>
          <a:prstGeom prst="rect">
            <a:avLst/>
          </a:prstGeom>
        </p:spPr>
      </p:pic>
      <p:pic>
        <p:nvPicPr>
          <p:cNvPr id="5" name="Google Shape;277;p4">
            <a:extLst>
              <a:ext uri="{FF2B5EF4-FFF2-40B4-BE49-F238E27FC236}">
                <a16:creationId xmlns:a16="http://schemas.microsoft.com/office/drawing/2014/main" id="{CAC1A9D4-0ED6-FCF5-697F-48188A0086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7807" t="84175" r="8910" b="10465"/>
          <a:stretch/>
        </p:blipFill>
        <p:spPr>
          <a:xfrm>
            <a:off x="8268408" y="669414"/>
            <a:ext cx="840096" cy="7200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lipse 1">
            <a:extLst>
              <a:ext uri="{FF2B5EF4-FFF2-40B4-BE49-F238E27FC236}">
                <a16:creationId xmlns:a16="http://schemas.microsoft.com/office/drawing/2014/main" id="{4A40F1DC-E70E-4798-9397-116ACC329A28}"/>
              </a:ext>
            </a:extLst>
          </p:cNvPr>
          <p:cNvSpPr/>
          <p:nvPr/>
        </p:nvSpPr>
        <p:spPr>
          <a:xfrm>
            <a:off x="4550667" y="1706585"/>
            <a:ext cx="410818" cy="38431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8225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AAA9BF-6F6F-CB65-071B-14245270E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8E252C-C2EF-F283-7306-08DB09F0A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1CA469-5D7F-4C93-3F8F-2A4434203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94" b="9557"/>
          <a:stretch/>
        </p:blipFill>
        <p:spPr bwMode="auto">
          <a:xfrm>
            <a:off x="0" y="-26832"/>
            <a:ext cx="9144001" cy="3601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0DE8B8-E9EE-FBE7-41EC-F6C756E6A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85" b="16650"/>
          <a:stretch/>
        </p:blipFill>
        <p:spPr bwMode="auto">
          <a:xfrm>
            <a:off x="-2" y="3591209"/>
            <a:ext cx="9144001" cy="32572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704C87E5-8E67-0C12-48C4-975D3C098118}"/>
              </a:ext>
            </a:extLst>
          </p:cNvPr>
          <p:cNvSpPr/>
          <p:nvPr/>
        </p:nvSpPr>
        <p:spPr>
          <a:xfrm>
            <a:off x="8100508" y="3253539"/>
            <a:ext cx="447143" cy="344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1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9;p9"/>
          <p:cNvSpPr txBox="1">
            <a:spLocks/>
          </p:cNvSpPr>
          <p:nvPr/>
        </p:nvSpPr>
        <p:spPr>
          <a:xfrm>
            <a:off x="-108520" y="0"/>
            <a:ext cx="5400600" cy="6505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0" indent="0">
              <a:lnSpc>
                <a:spcPct val="150000"/>
              </a:lnSpc>
              <a:spcBef>
                <a:spcPts val="0"/>
              </a:spcBef>
              <a:buSzPts val="1520"/>
              <a:buFont typeface="Wingdings 2"/>
              <a:buNone/>
            </a:pPr>
            <a:r>
              <a:rPr lang="es-ES" sz="1600" b="1" dirty="0">
                <a:latin typeface="Century Gothic" panose="020B0502020202020204" pitchFamily="34" charset="0"/>
              </a:rPr>
              <a:t>RESULTADOS PRETENDIDOS CON EL PROYECTO PASAJISTA</a:t>
            </a:r>
          </a:p>
          <a:p>
            <a:pPr marL="63500" indent="0">
              <a:lnSpc>
                <a:spcPct val="150000"/>
              </a:lnSpc>
              <a:spcBef>
                <a:spcPts val="0"/>
              </a:spcBef>
              <a:buSzPts val="1520"/>
              <a:buFont typeface="Wingdings 2"/>
              <a:buNone/>
            </a:pPr>
            <a:endParaRPr lang="es-ES" sz="1600" dirty="0">
              <a:latin typeface="Century Gothic" panose="020B0502020202020204" pitchFamily="34" charset="0"/>
            </a:endParaRPr>
          </a:p>
          <a:p>
            <a:pPr marL="63500" indent="0" algn="just">
              <a:lnSpc>
                <a:spcPct val="150000"/>
              </a:lnSpc>
              <a:spcBef>
                <a:spcPts val="0"/>
              </a:spcBef>
              <a:buSzPts val="1368"/>
              <a:buFont typeface="Wingdings 2"/>
              <a:buNone/>
            </a:pPr>
            <a:r>
              <a:rPr lang="es-ES" sz="1600" dirty="0">
                <a:latin typeface="Century Gothic" panose="020B0502020202020204" pitchFamily="34" charset="0"/>
              </a:rPr>
              <a:t>▪ Mejorar la calidad de vida de los habitantes del barrio.</a:t>
            </a:r>
          </a:p>
          <a:p>
            <a:pPr marL="63500" indent="0" algn="just">
              <a:lnSpc>
                <a:spcPct val="150000"/>
              </a:lnSpc>
              <a:spcBef>
                <a:spcPts val="0"/>
              </a:spcBef>
              <a:buSzPts val="1368"/>
              <a:buFont typeface="Wingdings 2"/>
              <a:buNone/>
            </a:pPr>
            <a:r>
              <a:rPr lang="es-ES" sz="16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▪  Mejorar la calidad paisajística del sitio y entorno urbano.</a:t>
            </a:r>
            <a:endParaRPr lang="es-ES" sz="1600" dirty="0">
              <a:latin typeface="Century Gothic" panose="020B0502020202020204" pitchFamily="34" charset="0"/>
            </a:endParaRPr>
          </a:p>
          <a:p>
            <a:pPr marL="63500" indent="0" algn="just">
              <a:lnSpc>
                <a:spcPct val="150000"/>
              </a:lnSpc>
              <a:spcBef>
                <a:spcPts val="0"/>
              </a:spcBef>
              <a:buSzPts val="1368"/>
              <a:buFont typeface="Wingdings 2"/>
              <a:buNone/>
            </a:pPr>
            <a:r>
              <a:rPr lang="es-ES" sz="16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▪ Fortalecer la vida comunitaria: por las actividades de servicios, recreativas, sociales, educativas, etc.</a:t>
            </a:r>
          </a:p>
          <a:p>
            <a:pPr marL="63500" indent="0" algn="just">
              <a:lnSpc>
                <a:spcPct val="150000"/>
              </a:lnSpc>
              <a:spcBef>
                <a:spcPts val="0"/>
              </a:spcBef>
              <a:buSzPts val="1368"/>
              <a:buFont typeface="Wingdings 2"/>
              <a:buNone/>
            </a:pPr>
            <a:r>
              <a:rPr lang="es-ES" sz="16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▪</a:t>
            </a:r>
            <a:r>
              <a:rPr lang="es-ES" sz="1600" dirty="0">
                <a:latin typeface="Century Gothic" panose="020B0502020202020204" pitchFamily="34" charset="0"/>
              </a:rPr>
              <a:t> Reforzar la identidad de la localidad. </a:t>
            </a:r>
          </a:p>
          <a:p>
            <a:pPr marL="63500" indent="0" algn="just">
              <a:lnSpc>
                <a:spcPct val="150000"/>
              </a:lnSpc>
              <a:spcBef>
                <a:spcPts val="0"/>
              </a:spcBef>
              <a:buSzPts val="1368"/>
              <a:buFont typeface="Wingdings 2"/>
              <a:buNone/>
            </a:pPr>
            <a:r>
              <a:rPr lang="es-ES" sz="16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▪ Estructurar el paisaje del parque verde urbano de uso mixto.</a:t>
            </a:r>
          </a:p>
          <a:p>
            <a:pPr marL="63500" indent="0" algn="just">
              <a:lnSpc>
                <a:spcPct val="150000"/>
              </a:lnSpc>
              <a:spcBef>
                <a:spcPts val="0"/>
              </a:spcBef>
              <a:buSzPts val="1368"/>
              <a:buFont typeface="Wingdings 2"/>
              <a:buNone/>
            </a:pPr>
            <a:r>
              <a:rPr lang="es-ES" sz="1600" kern="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▪ </a:t>
            </a:r>
            <a:r>
              <a:rPr lang="es-ES" sz="1600" kern="0" dirty="0">
                <a:latin typeface="Century Gothic" panose="020B0502020202020204" pitchFamily="34" charset="0"/>
              </a:rPr>
              <a:t>G</a:t>
            </a:r>
            <a:r>
              <a:rPr lang="es-ES" sz="16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enerar lineamientos </a:t>
            </a:r>
            <a:r>
              <a:rPr lang="es-ES" sz="1600" dirty="0">
                <a:latin typeface="Century Gothic" panose="020B0502020202020204" pitchFamily="34" charset="0"/>
              </a:rPr>
              <a:t>para el </a:t>
            </a:r>
            <a:r>
              <a:rPr lang="es-ES" sz="16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arbolado urbano de la zona –arboricultura urbana-. </a:t>
            </a:r>
            <a:endParaRPr lang="es-ES" sz="1600" dirty="0">
              <a:latin typeface="Century Gothic" panose="020B0502020202020204" pitchFamily="34" charset="0"/>
            </a:endParaRPr>
          </a:p>
          <a:p>
            <a:pPr marL="63500" indent="0" algn="just">
              <a:lnSpc>
                <a:spcPct val="150000"/>
              </a:lnSpc>
              <a:spcBef>
                <a:spcPts val="0"/>
              </a:spcBef>
              <a:buSzPts val="1368"/>
              <a:buFont typeface="Wingdings 2"/>
              <a:buNone/>
            </a:pPr>
            <a:r>
              <a:rPr lang="es-ES" sz="16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▪ Aportar a la generación de trabajo (cooperativas de mantenimiento)   </a:t>
            </a:r>
            <a:endParaRPr lang="es-ES" sz="1600" dirty="0">
              <a:latin typeface="Century Gothic" panose="020B0502020202020204" pitchFamily="34" charset="0"/>
            </a:endParaRPr>
          </a:p>
          <a:p>
            <a:pPr marL="63500" indent="0" algn="just">
              <a:lnSpc>
                <a:spcPct val="150000"/>
              </a:lnSpc>
              <a:spcBef>
                <a:spcPts val="0"/>
              </a:spcBef>
              <a:buSzPts val="1368"/>
              <a:buFont typeface="Wingdings 2"/>
              <a:buNone/>
            </a:pPr>
            <a:r>
              <a:rPr lang="es-ES" sz="1600" dirty="0"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▪ Aumentar el valor de mercado de los inmuebles próximos.</a:t>
            </a:r>
          </a:p>
          <a:p>
            <a:pPr marL="63500" indent="0" algn="just">
              <a:lnSpc>
                <a:spcPct val="150000"/>
              </a:lnSpc>
              <a:spcBef>
                <a:spcPts val="400"/>
              </a:spcBef>
              <a:buSzPts val="1368"/>
              <a:buFont typeface="Wingdings 2"/>
              <a:buNone/>
            </a:pPr>
            <a:endParaRPr lang="es-ES" sz="1800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7470FA-D255-5F7B-31B3-B583D4FF0C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812" r="30113"/>
          <a:stretch/>
        </p:blipFill>
        <p:spPr>
          <a:xfrm>
            <a:off x="5292080" y="0"/>
            <a:ext cx="3851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47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-14856" y="-45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/>
              <a:t>TMG1 </a:t>
            </a:r>
            <a:endParaRPr lang="es-AR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87856"/>
            <a:ext cx="6048672" cy="4269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64" y="836712"/>
            <a:ext cx="6804248" cy="2039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" y="5661248"/>
            <a:ext cx="6507080" cy="106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752" y="764704"/>
            <a:ext cx="2141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400" b="1" dirty="0"/>
              <a:t>Integrantes</a:t>
            </a:r>
            <a:r>
              <a:rPr lang="es-AR" sz="1400" dirty="0"/>
              <a:t>:</a:t>
            </a:r>
          </a:p>
          <a:p>
            <a:r>
              <a:rPr lang="es-AR" sz="1400" dirty="0" err="1"/>
              <a:t>Alavez</a:t>
            </a:r>
            <a:r>
              <a:rPr lang="es-AR" sz="1400" dirty="0"/>
              <a:t> Jorge Emilio </a:t>
            </a:r>
          </a:p>
          <a:p>
            <a:r>
              <a:rPr lang="es-AR" sz="1400" dirty="0"/>
              <a:t>Cabrera Facundo </a:t>
            </a:r>
          </a:p>
          <a:p>
            <a:r>
              <a:rPr lang="es-AR" sz="1400" dirty="0"/>
              <a:t>Choque Flores Omar</a:t>
            </a:r>
          </a:p>
          <a:p>
            <a:r>
              <a:rPr lang="es-AR" sz="1400" dirty="0" err="1"/>
              <a:t>Martinez</a:t>
            </a:r>
            <a:r>
              <a:rPr lang="es-AR" sz="1400" dirty="0"/>
              <a:t> Roque Roberto </a:t>
            </a:r>
          </a:p>
          <a:p>
            <a:r>
              <a:rPr lang="es-AR" sz="1400" dirty="0" err="1"/>
              <a:t>Restovich</a:t>
            </a:r>
            <a:r>
              <a:rPr lang="es-AR" sz="1400" dirty="0"/>
              <a:t> Martín </a:t>
            </a:r>
          </a:p>
          <a:p>
            <a:r>
              <a:rPr lang="es-AR" sz="1400" dirty="0" err="1"/>
              <a:t>Seijas</a:t>
            </a:r>
            <a:r>
              <a:rPr lang="es-AR" sz="1400" dirty="0"/>
              <a:t> Viviana </a:t>
            </a:r>
          </a:p>
          <a:p>
            <a:r>
              <a:rPr lang="es-AR" sz="1400" dirty="0" err="1"/>
              <a:t>Stang</a:t>
            </a:r>
            <a:r>
              <a:rPr lang="es-AR" sz="1400" dirty="0"/>
              <a:t> María Cristina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70" y="-1"/>
            <a:ext cx="6594230" cy="68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058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-14856" y="-45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/>
              <a:t>TMG2</a:t>
            </a:r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4784"/>
            <a:ext cx="910484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70" y="-1"/>
            <a:ext cx="6594230" cy="68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483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-14856" y="-45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/>
              <a:t>TMG3</a:t>
            </a:r>
            <a:endParaRPr lang="es-A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2"/>
          <a:stretch/>
        </p:blipFill>
        <p:spPr bwMode="auto">
          <a:xfrm>
            <a:off x="107504" y="980728"/>
            <a:ext cx="8867775" cy="5613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70" y="-1"/>
            <a:ext cx="6594230" cy="68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127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-14856" y="-45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dirty="0"/>
              <a:t>TMG4</a:t>
            </a:r>
            <a:endParaRPr lang="es-A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288" y="5170890"/>
            <a:ext cx="2841992" cy="168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0"/>
          <a:stretch/>
        </p:blipFill>
        <p:spPr bwMode="auto">
          <a:xfrm>
            <a:off x="388680" y="752378"/>
            <a:ext cx="8496945" cy="4313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1 Rectángulo"/>
          <p:cNvSpPr/>
          <p:nvPr/>
        </p:nvSpPr>
        <p:spPr>
          <a:xfrm>
            <a:off x="300657" y="535331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1200" b="1" dirty="0"/>
              <a:t>PARTICIPANTES</a:t>
            </a:r>
          </a:p>
          <a:p>
            <a:r>
              <a:rPr lang="es-AR" sz="1200" dirty="0" err="1"/>
              <a:t>Adinolfi</a:t>
            </a:r>
            <a:r>
              <a:rPr lang="es-AR" sz="1200" dirty="0"/>
              <a:t> Ezequiel </a:t>
            </a:r>
            <a:r>
              <a:rPr lang="es-AR" sz="1200" dirty="0" err="1"/>
              <a:t>Agustin</a:t>
            </a:r>
            <a:endParaRPr lang="es-AR" sz="1200" dirty="0"/>
          </a:p>
          <a:p>
            <a:r>
              <a:rPr lang="es-AR" sz="1200" dirty="0"/>
              <a:t>Pepe Valentín</a:t>
            </a:r>
          </a:p>
          <a:p>
            <a:r>
              <a:rPr lang="es-AR" sz="1200" dirty="0"/>
              <a:t>Maximiliano </a:t>
            </a:r>
            <a:r>
              <a:rPr lang="es-AR" sz="1200" dirty="0" err="1"/>
              <a:t>Echevarria</a:t>
            </a:r>
            <a:endParaRPr lang="es-AR" sz="1200" dirty="0"/>
          </a:p>
          <a:p>
            <a:r>
              <a:rPr lang="es-AR" sz="1200" dirty="0"/>
              <a:t>Evelyn Villegas </a:t>
            </a:r>
            <a:r>
              <a:rPr lang="es-AR" sz="1200" dirty="0" err="1"/>
              <a:t>Pessi</a:t>
            </a:r>
            <a:endParaRPr lang="es-AR" sz="1200" dirty="0"/>
          </a:p>
          <a:p>
            <a:r>
              <a:rPr lang="es-AR" sz="1200" dirty="0" err="1"/>
              <a:t>Sofia</a:t>
            </a:r>
            <a:r>
              <a:rPr lang="es-AR" sz="1200" dirty="0"/>
              <a:t> Cabrera</a:t>
            </a:r>
          </a:p>
          <a:p>
            <a:r>
              <a:rPr lang="es-AR" sz="1200" dirty="0"/>
              <a:t>Julia </a:t>
            </a:r>
            <a:r>
              <a:rPr lang="es-AR" sz="1200" dirty="0" err="1"/>
              <a:t>Nehm</a:t>
            </a:r>
            <a:endParaRPr lang="es-AR" sz="120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70" y="-1"/>
            <a:ext cx="6594230" cy="68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7439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1122</TotalTime>
  <Words>552</Words>
  <Application>Microsoft Office PowerPoint</Application>
  <PresentationFormat>Presentación en pantalla (4:3)</PresentationFormat>
  <Paragraphs>119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Libre Baskerville</vt:lpstr>
      <vt:lpstr>Noto Sans Symbols</vt:lpstr>
      <vt:lpstr>Wingdings 2</vt:lpstr>
      <vt:lpstr>Tema de Office</vt:lpstr>
      <vt:lpstr> PLANEAMIENTO Y DISEÑO DEL PAISAJE </vt:lpstr>
      <vt:lpstr>PLANEAMIENTO Y DISEÑO DEL PAISAJE</vt:lpstr>
      <vt:lpstr>PARQUE VERDE URBANO DE USO MIXTO CO.SE.GO. GORINA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TTG2</vt:lpstr>
      <vt:lpstr>TTG3</vt:lpstr>
      <vt:lpstr>TTG4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TTG1 (7)</dc:title>
  <dc:creator>Pablo Frangi</dc:creator>
  <cp:lastModifiedBy>Rubén Opel</cp:lastModifiedBy>
  <cp:revision>16</cp:revision>
  <dcterms:created xsi:type="dcterms:W3CDTF">2024-10-01T18:58:03Z</dcterms:created>
  <dcterms:modified xsi:type="dcterms:W3CDTF">2024-10-04T11:47:00Z</dcterms:modified>
</cp:coreProperties>
</file>